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9" r:id="rId3"/>
  </p:sldMasterIdLst>
  <p:notesMasterIdLst>
    <p:notesMasterId r:id="rId121"/>
  </p:notesMasterIdLst>
  <p:handoutMasterIdLst>
    <p:handoutMasterId r:id="rId122"/>
  </p:handoutMasterIdLst>
  <p:sldIdLst>
    <p:sldId id="312" r:id="rId4"/>
    <p:sldId id="313" r:id="rId5"/>
    <p:sldId id="258" r:id="rId6"/>
    <p:sldId id="262" r:id="rId7"/>
    <p:sldId id="319" r:id="rId8"/>
    <p:sldId id="342" r:id="rId9"/>
    <p:sldId id="341" r:id="rId10"/>
    <p:sldId id="339" r:id="rId11"/>
    <p:sldId id="344" r:id="rId12"/>
    <p:sldId id="274" r:id="rId13"/>
    <p:sldId id="343" r:id="rId14"/>
    <p:sldId id="345" r:id="rId15"/>
    <p:sldId id="358" r:id="rId16"/>
    <p:sldId id="346" r:id="rId17"/>
    <p:sldId id="348" r:id="rId18"/>
    <p:sldId id="384" r:id="rId19"/>
    <p:sldId id="492" r:id="rId20"/>
    <p:sldId id="496" r:id="rId21"/>
    <p:sldId id="497" r:id="rId22"/>
    <p:sldId id="498" r:id="rId23"/>
    <p:sldId id="499" r:id="rId24"/>
    <p:sldId id="500" r:id="rId25"/>
    <p:sldId id="263" r:id="rId26"/>
    <p:sldId id="385" r:id="rId27"/>
    <p:sldId id="494" r:id="rId28"/>
    <p:sldId id="495" r:id="rId29"/>
    <p:sldId id="388" r:id="rId30"/>
    <p:sldId id="386" r:id="rId31"/>
    <p:sldId id="396" r:id="rId32"/>
    <p:sldId id="394" r:id="rId33"/>
    <p:sldId id="390" r:id="rId34"/>
    <p:sldId id="391" r:id="rId35"/>
    <p:sldId id="392" r:id="rId36"/>
    <p:sldId id="393" r:id="rId37"/>
    <p:sldId id="397" r:id="rId38"/>
    <p:sldId id="398" r:id="rId39"/>
    <p:sldId id="40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14" r:id="rId48"/>
    <p:sldId id="457" r:id="rId49"/>
    <p:sldId id="408" r:id="rId50"/>
    <p:sldId id="410" r:id="rId51"/>
    <p:sldId id="411" r:id="rId52"/>
    <p:sldId id="412" r:id="rId53"/>
    <p:sldId id="454" r:id="rId54"/>
    <p:sldId id="455" r:id="rId55"/>
    <p:sldId id="415" r:id="rId56"/>
    <p:sldId id="463" r:id="rId57"/>
    <p:sldId id="465" r:id="rId58"/>
    <p:sldId id="417" r:id="rId59"/>
    <p:sldId id="458" r:id="rId60"/>
    <p:sldId id="459" r:id="rId61"/>
    <p:sldId id="461" r:id="rId62"/>
    <p:sldId id="462" r:id="rId63"/>
    <p:sldId id="420" r:id="rId64"/>
    <p:sldId id="421" r:id="rId65"/>
    <p:sldId id="464" r:id="rId66"/>
    <p:sldId id="422" r:id="rId67"/>
    <p:sldId id="423" r:id="rId68"/>
    <p:sldId id="424" r:id="rId69"/>
    <p:sldId id="425" r:id="rId70"/>
    <p:sldId id="427" r:id="rId71"/>
    <p:sldId id="428" r:id="rId72"/>
    <p:sldId id="437" r:id="rId73"/>
    <p:sldId id="429" r:id="rId74"/>
    <p:sldId id="430" r:id="rId75"/>
    <p:sldId id="431" r:id="rId76"/>
    <p:sldId id="432" r:id="rId77"/>
    <p:sldId id="434" r:id="rId78"/>
    <p:sldId id="433" r:id="rId79"/>
    <p:sldId id="435" r:id="rId80"/>
    <p:sldId id="436" r:id="rId81"/>
    <p:sldId id="438" r:id="rId82"/>
    <p:sldId id="439" r:id="rId83"/>
    <p:sldId id="449" r:id="rId84"/>
    <p:sldId id="441" r:id="rId85"/>
    <p:sldId id="442" r:id="rId86"/>
    <p:sldId id="443" r:id="rId87"/>
    <p:sldId id="444" r:id="rId88"/>
    <p:sldId id="445" r:id="rId89"/>
    <p:sldId id="446" r:id="rId90"/>
    <p:sldId id="448" r:id="rId91"/>
    <p:sldId id="450" r:id="rId92"/>
    <p:sldId id="451" r:id="rId93"/>
    <p:sldId id="476" r:id="rId94"/>
    <p:sldId id="453" r:id="rId95"/>
    <p:sldId id="467" r:id="rId96"/>
    <p:sldId id="469" r:id="rId97"/>
    <p:sldId id="468" r:id="rId98"/>
    <p:sldId id="471" r:id="rId99"/>
    <p:sldId id="472" r:id="rId100"/>
    <p:sldId id="473" r:id="rId101"/>
    <p:sldId id="474" r:id="rId102"/>
    <p:sldId id="475" r:id="rId103"/>
    <p:sldId id="477" r:id="rId104"/>
    <p:sldId id="478" r:id="rId105"/>
    <p:sldId id="491" r:id="rId106"/>
    <p:sldId id="479" r:id="rId107"/>
    <p:sldId id="480" r:id="rId108"/>
    <p:sldId id="481" r:id="rId109"/>
    <p:sldId id="482" r:id="rId110"/>
    <p:sldId id="483" r:id="rId111"/>
    <p:sldId id="484" r:id="rId112"/>
    <p:sldId id="485" r:id="rId113"/>
    <p:sldId id="486" r:id="rId114"/>
    <p:sldId id="487" r:id="rId115"/>
    <p:sldId id="488" r:id="rId116"/>
    <p:sldId id="489" r:id="rId117"/>
    <p:sldId id="490" r:id="rId118"/>
    <p:sldId id="338" r:id="rId119"/>
    <p:sldId id="447" r:id="rId1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Arquiteura Serverless" id="{D13B5883-D3F6-41E1-8D7C-5B4F50EB0B0E}">
          <p14:sldIdLst>
            <p14:sldId id="262"/>
            <p14:sldId id="319"/>
            <p14:sldId id="342"/>
            <p14:sldId id="341"/>
            <p14:sldId id="339"/>
            <p14:sldId id="344"/>
          </p14:sldIdLst>
        </p14:section>
        <p14:section name="AWS Lambda - Teoria" id="{1A8ECDAF-74F5-4B0C-8E41-F73594EBE102}">
          <p14:sldIdLst>
            <p14:sldId id="274"/>
            <p14:sldId id="343"/>
            <p14:sldId id="345"/>
            <p14:sldId id="358"/>
            <p14:sldId id="346"/>
            <p14:sldId id="348"/>
            <p14:sldId id="384"/>
          </p14:sldIdLst>
        </p14:section>
        <p14:section name="Boto3" id="{4C23EB8E-D2EE-40D0-A509-F82FC85B83D7}">
          <p14:sldIdLst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Parte Prática" id="{E0CA726E-9F41-4EB3-A15D-C6355B9FB3E4}">
          <p14:sldIdLst>
            <p14:sldId id="263"/>
            <p14:sldId id="385"/>
            <p14:sldId id="494"/>
            <p14:sldId id="495"/>
          </p14:sldIdLst>
        </p14:section>
        <p14:section name="Prática 01" id="{E588BAFE-E723-45F7-9053-C883A7FDE6D0}">
          <p14:sldIdLst>
            <p14:sldId id="388"/>
            <p14:sldId id="386"/>
            <p14:sldId id="396"/>
            <p14:sldId id="394"/>
            <p14:sldId id="390"/>
            <p14:sldId id="391"/>
            <p14:sldId id="392"/>
            <p14:sldId id="393"/>
          </p14:sldIdLst>
        </p14:section>
        <p14:section name="Prática 02" id="{1892435B-2130-45BF-8AFE-1D9ED1E258A4}">
          <p14:sldIdLst>
            <p14:sldId id="397"/>
            <p14:sldId id="398"/>
            <p14:sldId id="40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Prática 03" id="{62858FD0-ACFC-4FB7-8770-A61ADBFEC11A}">
          <p14:sldIdLst>
            <p14:sldId id="406"/>
            <p14:sldId id="414"/>
            <p14:sldId id="457"/>
            <p14:sldId id="408"/>
            <p14:sldId id="410"/>
            <p14:sldId id="411"/>
            <p14:sldId id="412"/>
            <p14:sldId id="454"/>
            <p14:sldId id="455"/>
          </p14:sldIdLst>
        </p14:section>
        <p14:section name="Prática 04" id="{9FB24D66-2B4F-4B75-AE96-181CBA8FDBDF}">
          <p14:sldIdLst>
            <p14:sldId id="415"/>
            <p14:sldId id="463"/>
            <p14:sldId id="465"/>
            <p14:sldId id="417"/>
            <p14:sldId id="458"/>
            <p14:sldId id="459"/>
            <p14:sldId id="461"/>
            <p14:sldId id="462"/>
            <p14:sldId id="420"/>
            <p14:sldId id="421"/>
            <p14:sldId id="464"/>
            <p14:sldId id="422"/>
            <p14:sldId id="423"/>
            <p14:sldId id="424"/>
            <p14:sldId id="425"/>
          </p14:sldIdLst>
        </p14:section>
        <p14:section name="Prática 05" id="{9C188A9C-EABE-41B9-9EEB-C6F6113BA55E}">
          <p14:sldIdLst>
            <p14:sldId id="427"/>
            <p14:sldId id="428"/>
            <p14:sldId id="437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</p14:sldIdLst>
        </p14:section>
        <p14:section name="Pratica 06" id="{24EB951C-D12A-4EDC-989A-6073ACB9667C}">
          <p14:sldIdLst>
            <p14:sldId id="438"/>
            <p14:sldId id="439"/>
            <p14:sldId id="449"/>
            <p14:sldId id="441"/>
            <p14:sldId id="442"/>
            <p14:sldId id="443"/>
            <p14:sldId id="444"/>
            <p14:sldId id="445"/>
            <p14:sldId id="446"/>
            <p14:sldId id="448"/>
          </p14:sldIdLst>
        </p14:section>
        <p14:section name="Prática 07" id="{259F7D66-25E3-406E-B2C1-0B3C2133B50A}">
          <p14:sldIdLst>
            <p14:sldId id="450"/>
            <p14:sldId id="451"/>
            <p14:sldId id="476"/>
            <p14:sldId id="453"/>
            <p14:sldId id="467"/>
            <p14:sldId id="469"/>
            <p14:sldId id="468"/>
            <p14:sldId id="471"/>
            <p14:sldId id="472"/>
            <p14:sldId id="473"/>
            <p14:sldId id="474"/>
            <p14:sldId id="475"/>
          </p14:sldIdLst>
        </p14:section>
        <p14:section name="Prática 08" id="{DDCAFDA8-57A3-4A6D-8D5E-384DA6FBFAEA}">
          <p14:sldIdLst>
            <p14:sldId id="477"/>
            <p14:sldId id="478"/>
            <p14:sldId id="491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</p14:sldIdLst>
        </p14:section>
        <p14:section name="Encerramento" id="{F3778AC4-776A-46EC-9D17-92F3F0491B29}">
          <p14:sldIdLst>
            <p14:sldId id="338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B19"/>
    <a:srgbClr val="1E1E2C"/>
    <a:srgbClr val="29283D"/>
    <a:srgbClr val="E53877"/>
    <a:srgbClr val="B288DA"/>
    <a:srgbClr val="599C33"/>
    <a:srgbClr val="E07A88"/>
    <a:srgbClr val="FFEA7D"/>
    <a:srgbClr val="C40817"/>
    <a:srgbClr val="4B6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918" autoAdjust="0"/>
  </p:normalViewPr>
  <p:slideViewPr>
    <p:cSldViewPr snapToGrid="0">
      <p:cViewPr varScale="1">
        <p:scale>
          <a:sx n="114" d="100"/>
          <a:sy n="114" d="100"/>
        </p:scale>
        <p:origin x="547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9441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1186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6422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651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0006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29130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90712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2045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62228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954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3271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2797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96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18780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1117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84808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958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62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7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341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60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616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234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035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36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5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9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969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09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6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91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87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4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036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89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3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518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09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81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34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519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5402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4469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2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90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3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85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78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41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764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0123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7212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41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508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07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6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680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626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3466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73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4823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97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186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5536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7785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189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6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720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1995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947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840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217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430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652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541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2373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05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8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50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5802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2809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314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049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7440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8174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06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184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2912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79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3f25f02d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03f25f02d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381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077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9775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352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4279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4609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436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90494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312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004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63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2485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447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6274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321814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213724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233070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716643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47222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93000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577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68156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5141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27301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5182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52650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08739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89587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887498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058135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9586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89232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344708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085811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560721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180554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897046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40112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9910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6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89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005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83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98" r:id="rId6"/>
    <p:sldLayoutId id="2147483751" r:id="rId7"/>
    <p:sldLayoutId id="2147483752" r:id="rId8"/>
    <p:sldLayoutId id="2147483753" r:id="rId9"/>
    <p:sldLayoutId id="2147483754" r:id="rId10"/>
    <p:sldLayoutId id="214748378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26" r:id="rId9"/>
    <p:sldLayoutId id="2147483727" r:id="rId10"/>
    <p:sldLayoutId id="2147483728" r:id="rId11"/>
    <p:sldLayoutId id="2147483730" r:id="rId12"/>
    <p:sldLayoutId id="2147483731" r:id="rId13"/>
    <p:sldLayoutId id="2147483732" r:id="rId14"/>
    <p:sldLayoutId id="2147483733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52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2.xml"/><Relationship Id="rId3" Type="http://schemas.openxmlformats.org/officeDocument/2006/relationships/image" Target="../media/image46.png"/><Relationship Id="rId7" Type="http://schemas.openxmlformats.org/officeDocument/2006/relationships/slide" Target="slide110.xml"/><Relationship Id="rId12" Type="http://schemas.openxmlformats.org/officeDocument/2006/relationships/slide" Target="slide111.xml"/><Relationship Id="rId2" Type="http://schemas.openxmlformats.org/officeDocument/2006/relationships/notesSlide" Target="../notesSlides/notesSlide102.xml"/><Relationship Id="rId16" Type="http://schemas.openxmlformats.org/officeDocument/2006/relationships/slide" Target="slide11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109.xml"/><Relationship Id="rId5" Type="http://schemas.openxmlformats.org/officeDocument/2006/relationships/slide" Target="slide105.xml"/><Relationship Id="rId15" Type="http://schemas.openxmlformats.org/officeDocument/2006/relationships/slide" Target="slide114.xml"/><Relationship Id="rId10" Type="http://schemas.openxmlformats.org/officeDocument/2006/relationships/slide" Target="slide108.xml"/><Relationship Id="rId4" Type="http://schemas.openxmlformats.org/officeDocument/2006/relationships/image" Target="../media/image97.png"/><Relationship Id="rId9" Type="http://schemas.openxmlformats.org/officeDocument/2006/relationships/slide" Target="slide107.xml"/><Relationship Id="rId14" Type="http://schemas.openxmlformats.org/officeDocument/2006/relationships/slide" Target="slide11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2.xml"/><Relationship Id="rId3" Type="http://schemas.openxmlformats.org/officeDocument/2006/relationships/image" Target="../media/image46.png"/><Relationship Id="rId7" Type="http://schemas.openxmlformats.org/officeDocument/2006/relationships/slide" Target="slide110.xml"/><Relationship Id="rId12" Type="http://schemas.openxmlformats.org/officeDocument/2006/relationships/slide" Target="slide111.xml"/><Relationship Id="rId2" Type="http://schemas.openxmlformats.org/officeDocument/2006/relationships/notesSlide" Target="../notesSlides/notesSlide103.xml"/><Relationship Id="rId16" Type="http://schemas.openxmlformats.org/officeDocument/2006/relationships/slide" Target="slide11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109.xml"/><Relationship Id="rId5" Type="http://schemas.openxmlformats.org/officeDocument/2006/relationships/slide" Target="slide105.xml"/><Relationship Id="rId15" Type="http://schemas.openxmlformats.org/officeDocument/2006/relationships/slide" Target="slide114.xml"/><Relationship Id="rId10" Type="http://schemas.openxmlformats.org/officeDocument/2006/relationships/slide" Target="slide108.xml"/><Relationship Id="rId4" Type="http://schemas.openxmlformats.org/officeDocument/2006/relationships/image" Target="../media/image97.png"/><Relationship Id="rId9" Type="http://schemas.openxmlformats.org/officeDocument/2006/relationships/slide" Target="slide107.xml"/><Relationship Id="rId14" Type="http://schemas.openxmlformats.org/officeDocument/2006/relationships/slide" Target="slide1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pt_br/systems-manager/latest/userguide/systems-manager-setting-up-ec2.html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02.png"/><Relationship Id="rId5" Type="http://schemas.openxmlformats.org/officeDocument/2006/relationships/hyperlink" Target="https://www.youtube.com/watch?v=ZO4WlBmrV_w" TargetMode="External"/><Relationship Id="rId4" Type="http://schemas.openxmlformats.org/officeDocument/2006/relationships/hyperlink" Target="https://medium.com/@mertsaygi/how-to-connect-an-ec2-instance-via-systems-manager-44c642accced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0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0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ib7Ta2JL4I&amp;list=PLMpVQWIR2lKesl8rRdVg4qbQcP64xGI2z&amp;index=16" TargetMode="External"/><Relationship Id="rId3" Type="http://schemas.openxmlformats.org/officeDocument/2006/relationships/hyperlink" Target="https://learn.acloud.guru/course/d15d3060-fa99-4dbd-90c1-c1b9abb70f53/overview" TargetMode="External"/><Relationship Id="rId7" Type="http://schemas.openxmlformats.org/officeDocument/2006/relationships/hyperlink" Target="https://www.youtube.com/watch?v=RCK9fBwrZeY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4Gu-jELbALA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https://learn.acloud.guru/course/d15d3060-fa99-4dbd-90c1-c1b9abb70f53/dashboar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45.png"/><Relationship Id="rId7" Type="http://schemas.openxmlformats.org/officeDocument/2006/relationships/slide" Target="slide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1.xml"/><Relationship Id="rId4" Type="http://schemas.openxmlformats.org/officeDocument/2006/relationships/image" Target="../media/image46.png"/><Relationship Id="rId9" Type="http://schemas.openxmlformats.org/officeDocument/2006/relationships/slide" Target="slide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45.png"/><Relationship Id="rId7" Type="http://schemas.openxmlformats.org/officeDocument/2006/relationships/slide" Target="slid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1.xml"/><Relationship Id="rId4" Type="http://schemas.openxmlformats.org/officeDocument/2006/relationships/image" Target="../media/image46.png"/><Relationship Id="rId9" Type="http://schemas.openxmlformats.org/officeDocument/2006/relationships/slide" Target="slide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46.png"/><Relationship Id="rId7" Type="http://schemas.openxmlformats.org/officeDocument/2006/relationships/slide" Target="slide4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9.xml"/><Relationship Id="rId10" Type="http://schemas.openxmlformats.org/officeDocument/2006/relationships/slide" Target="slide43.xml"/><Relationship Id="rId4" Type="http://schemas.openxmlformats.org/officeDocument/2006/relationships/image" Target="../media/image52.png"/><Relationship Id="rId9" Type="http://schemas.openxmlformats.org/officeDocument/2006/relationships/slide" Target="slide4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46.png"/><Relationship Id="rId7" Type="http://schemas.openxmlformats.org/officeDocument/2006/relationships/slide" Target="slide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9.xml"/><Relationship Id="rId10" Type="http://schemas.openxmlformats.org/officeDocument/2006/relationships/slide" Target="slide43.xml"/><Relationship Id="rId4" Type="http://schemas.openxmlformats.org/officeDocument/2006/relationships/image" Target="../media/image52.png"/><Relationship Id="rId9" Type="http://schemas.openxmlformats.org/officeDocument/2006/relationships/slide" Target="slide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46.png"/><Relationship Id="rId7" Type="http://schemas.openxmlformats.org/officeDocument/2006/relationships/slide" Target="slide4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48.xml"/><Relationship Id="rId10" Type="http://schemas.openxmlformats.org/officeDocument/2006/relationships/slide" Target="slide52.xml"/><Relationship Id="rId4" Type="http://schemas.openxmlformats.org/officeDocument/2006/relationships/image" Target="../media/image56.png"/><Relationship Id="rId9" Type="http://schemas.openxmlformats.org/officeDocument/2006/relationships/slide" Target="slide5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46.png"/><Relationship Id="rId7" Type="http://schemas.openxmlformats.org/officeDocument/2006/relationships/slide" Target="slide4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48.xml"/><Relationship Id="rId10" Type="http://schemas.openxmlformats.org/officeDocument/2006/relationships/slide" Target="slide52.xml"/><Relationship Id="rId4" Type="http://schemas.openxmlformats.org/officeDocument/2006/relationships/image" Target="../media/image56.png"/><Relationship Id="rId9" Type="http://schemas.openxmlformats.org/officeDocument/2006/relationships/slide" Target="slide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reference/services/s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ctorshinya.com.br/serverless-com-ibm-cloud-functions-como-funciona-esse-tal-serverless-f24be837b7a4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aybjGx3uQ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aws.amazon.com/pt/serverless/" TargetMode="External"/><Relationship Id="rId4" Type="http://schemas.openxmlformats.org/officeDocument/2006/relationships/hyperlink" Target="https://en.wikipedia.org/wiki/Serverless_computing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58.xml"/><Relationship Id="rId3" Type="http://schemas.openxmlformats.org/officeDocument/2006/relationships/image" Target="../media/image46.png"/><Relationship Id="rId7" Type="http://schemas.openxmlformats.org/officeDocument/2006/relationships/slide" Target="slide64.xml"/><Relationship Id="rId12" Type="http://schemas.openxmlformats.org/officeDocument/2006/relationships/slide" Target="slide57.xml"/><Relationship Id="rId2" Type="http://schemas.openxmlformats.org/officeDocument/2006/relationships/notesSlide" Target="../notesSlides/notesSlide54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61.xml"/><Relationship Id="rId6" Type="http://schemas.openxmlformats.org/officeDocument/2006/relationships/slide" Target="slide62.xml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5" Type="http://schemas.openxmlformats.org/officeDocument/2006/relationships/slide" Target="slide60.xml"/><Relationship Id="rId10" Type="http://schemas.openxmlformats.org/officeDocument/2006/relationships/slide" Target="slide67.xml"/><Relationship Id="rId4" Type="http://schemas.openxmlformats.org/officeDocument/2006/relationships/slide" Target="slide61.xml"/><Relationship Id="rId9" Type="http://schemas.openxmlformats.org/officeDocument/2006/relationships/slide" Target="slide66.xml"/><Relationship Id="rId14" Type="http://schemas.openxmlformats.org/officeDocument/2006/relationships/slide" Target="slide5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58.xml"/><Relationship Id="rId3" Type="http://schemas.openxmlformats.org/officeDocument/2006/relationships/image" Target="../media/image46.png"/><Relationship Id="rId7" Type="http://schemas.openxmlformats.org/officeDocument/2006/relationships/slide" Target="slide64.xml"/><Relationship Id="rId12" Type="http://schemas.openxmlformats.org/officeDocument/2006/relationships/slide" Target="slide57.xml"/><Relationship Id="rId2" Type="http://schemas.openxmlformats.org/officeDocument/2006/relationships/notesSlide" Target="../notesSlides/notesSlide55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61.xml"/><Relationship Id="rId6" Type="http://schemas.openxmlformats.org/officeDocument/2006/relationships/slide" Target="slide62.xml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5" Type="http://schemas.openxmlformats.org/officeDocument/2006/relationships/slide" Target="slide60.xml"/><Relationship Id="rId10" Type="http://schemas.openxmlformats.org/officeDocument/2006/relationships/slide" Target="slide67.xml"/><Relationship Id="rId4" Type="http://schemas.openxmlformats.org/officeDocument/2006/relationships/slide" Target="slide61.xml"/><Relationship Id="rId9" Type="http://schemas.openxmlformats.org/officeDocument/2006/relationships/slide" Target="slide66.xml"/><Relationship Id="rId14" Type="http://schemas.openxmlformats.org/officeDocument/2006/relationships/slide" Target="slide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Eib7Ta2JL4I&amp;list=PLMpVQWIR2lKesl8rRdVg4qbQcP64xGI2z&amp;index=1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ws.amazon.com/pt/serverless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84.png"/><Relationship Id="rId5" Type="http://schemas.openxmlformats.org/officeDocument/2006/relationships/hyperlink" Target="https://time.is/pt_br/UTC" TargetMode="External"/><Relationship Id="rId4" Type="http://schemas.openxmlformats.org/officeDocument/2006/relationships/hyperlink" Target="https://crontab.guru/#0_23_*_*_MON-FRI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46.png"/><Relationship Id="rId7" Type="http://schemas.openxmlformats.org/officeDocument/2006/relationships/slide" Target="slide84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88.xml"/><Relationship Id="rId5" Type="http://schemas.openxmlformats.org/officeDocument/2006/relationships/slide" Target="slide83.xml"/><Relationship Id="rId10" Type="http://schemas.openxmlformats.org/officeDocument/2006/relationships/slide" Target="slide87.xml"/><Relationship Id="rId4" Type="http://schemas.openxmlformats.org/officeDocument/2006/relationships/image" Target="../media/image86.png"/><Relationship Id="rId9" Type="http://schemas.openxmlformats.org/officeDocument/2006/relationships/slide" Target="slide8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46.png"/><Relationship Id="rId7" Type="http://schemas.openxmlformats.org/officeDocument/2006/relationships/slide" Target="slide8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88.xml"/><Relationship Id="rId5" Type="http://schemas.openxmlformats.org/officeDocument/2006/relationships/slide" Target="slide83.xml"/><Relationship Id="rId10" Type="http://schemas.openxmlformats.org/officeDocument/2006/relationships/slide" Target="slide87.xml"/><Relationship Id="rId4" Type="http://schemas.openxmlformats.org/officeDocument/2006/relationships/image" Target="../media/image86.png"/><Relationship Id="rId9" Type="http://schemas.openxmlformats.org/officeDocument/2006/relationships/slide" Target="slide8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8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slide" Target="slide93.xml"/><Relationship Id="rId3" Type="http://schemas.openxmlformats.org/officeDocument/2006/relationships/image" Target="../media/image46.png"/><Relationship Id="rId7" Type="http://schemas.openxmlformats.org/officeDocument/2006/relationships/slide" Target="slide95.xml"/><Relationship Id="rId12" Type="http://schemas.openxmlformats.org/officeDocument/2006/relationships/slide" Target="slide100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99.xml"/><Relationship Id="rId5" Type="http://schemas.openxmlformats.org/officeDocument/2006/relationships/slide" Target="slide94.xml"/><Relationship Id="rId10" Type="http://schemas.openxmlformats.org/officeDocument/2006/relationships/slide" Target="slide98.xml"/><Relationship Id="rId4" Type="http://schemas.openxmlformats.org/officeDocument/2006/relationships/image" Target="../media/image92.png"/><Relationship Id="rId9" Type="http://schemas.openxmlformats.org/officeDocument/2006/relationships/slide" Target="slide9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slide" Target="slide93.xml"/><Relationship Id="rId3" Type="http://schemas.openxmlformats.org/officeDocument/2006/relationships/image" Target="../media/image46.png"/><Relationship Id="rId7" Type="http://schemas.openxmlformats.org/officeDocument/2006/relationships/slide" Target="slide95.xml"/><Relationship Id="rId12" Type="http://schemas.openxmlformats.org/officeDocument/2006/relationships/slide" Target="slide100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99.xml"/><Relationship Id="rId5" Type="http://schemas.openxmlformats.org/officeDocument/2006/relationships/slide" Target="slide94.xml"/><Relationship Id="rId10" Type="http://schemas.openxmlformats.org/officeDocument/2006/relationships/slide" Target="slide98.xml"/><Relationship Id="rId4" Type="http://schemas.openxmlformats.org/officeDocument/2006/relationships/image" Target="../media/image92.png"/><Relationship Id="rId9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b="1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CORE SERVICES: LAMBDA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Execução de códigos em uma abordagem </a:t>
            </a:r>
            <a:r>
              <a:rPr lang="en" i="1" dirty="0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CONHECENDO 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LAMBDA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7" cy="2866579"/>
            <a:chOff x="565000" y="1402775"/>
            <a:chExt cx="3386882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Picture 14">
            <a:extLst>
              <a:ext uri="{FF2B5EF4-FFF2-40B4-BE49-F238E27FC236}">
                <a16:creationId xmlns:a16="http://schemas.microsoft.com/office/drawing/2014/main" id="{F0E91151-86DA-3104-99C6-57D5AD02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85" y="2611187"/>
            <a:ext cx="401657" cy="4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3"/>
            <a:ext cx="4811586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786871" y="1256278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48031" y="112293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09012" y="1432678"/>
            <a:ext cx="3041285" cy="33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trigger ao lado está configurado para acionar a função Lambda sempre que uma ação de PUT ocorrer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especificado dentro do caminho lambda/output/ onde o objeto alvo tenha a extensão JSON.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Basicamente, segundo o diagrama disponibilizado no slide inicial desta função, a ação de PUT deste arquivo JSON é feita por uma outra função Lambda, mais especificamente a função experts-aws-lambda-104. Esta função também possui um gatilho de PUT para um objeto CSV em lambda/input/. As ações estão encadeadas.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outras palavras, criar um evento de PUT do arquivo CSV irá gerar um evento de PUT de um arquivo JSON, executando assim esta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8E981A-32B7-F36A-6B76-BF17EE02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294938"/>
            <a:ext cx="4485853" cy="33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63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30479-2DBA-D823-6C66-7BC4A097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53877"/>
                </a:solidFill>
              </a:rPr>
              <a:t>/PRÁTICA 08</a:t>
            </a:r>
            <a:br>
              <a:rPr lang="en" dirty="0"/>
            </a:br>
            <a:r>
              <a:rPr lang="en" sz="3200" dirty="0"/>
              <a:t>ACIONANDO LAMBDA A PARTIR DE FILA SQS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5430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8611" y="1828584"/>
            <a:ext cx="0" cy="24646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47404" y="1490643"/>
            <a:ext cx="249268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Realizar processo de webscrapping e escrever dados em fila do SQS que, por sua vez, será utilizada para acionar função Lambda para escrita no DynamoDB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0309431"/>
                  <a:gd name="adj3" fmla="val 1570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avançado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6967" y="2035325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Tenha uma EC2 com o código necessário para obtenção dos dados. Teste as diferentes possibilidades do script e seus resultados práticos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06967" y="3295079"/>
            <a:ext cx="28916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receber mensagens SQS como eventos e realizar a escrita dos dados no DynamoDB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B27191-2615-9C10-1A00-246E482A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2" y="3313703"/>
            <a:ext cx="4340004" cy="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456656D2-2B62-9658-40C6-E081968CE1B6}"/>
              </a:ext>
            </a:extLst>
          </p:cNvPr>
          <p:cNvSpPr txBox="1"/>
          <p:nvPr/>
        </p:nvSpPr>
        <p:spPr>
          <a:xfrm>
            <a:off x="5506967" y="1636280"/>
            <a:ext cx="2819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fila no SQS para receber as mensagens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82D625C-F82A-56B0-F431-1562BA32CBFB}"/>
              </a:ext>
            </a:extLst>
          </p:cNvPr>
          <p:cNvSpPr txBox="1"/>
          <p:nvPr/>
        </p:nvSpPr>
        <p:spPr>
          <a:xfrm>
            <a:off x="5506967" y="2742146"/>
            <a:ext cx="28199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que consolide os acessos necessários para o SQS e para o DynamoDB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483CF1A-F54E-F7F0-A7A3-414386104390}"/>
              </a:ext>
            </a:extLst>
          </p:cNvPr>
          <p:cNvSpPr txBox="1"/>
          <p:nvPr/>
        </p:nvSpPr>
        <p:spPr>
          <a:xfrm>
            <a:off x="5506967" y="3848012"/>
            <a:ext cx="2787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SQS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818A8A4-DE97-8062-C6BA-89BD773A1CAA}"/>
              </a:ext>
            </a:extLst>
          </p:cNvPr>
          <p:cNvSpPr txBox="1"/>
          <p:nvPr/>
        </p:nvSpPr>
        <p:spPr>
          <a:xfrm>
            <a:off x="5506967" y="4093167"/>
            <a:ext cx="2787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EC2, execute o script de envio de mensagens e acompanhe os resultados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Slide 35"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567151"/>
                  </p:ext>
                </p:extLst>
              </p:nvPr>
            </p:nvGraphicFramePr>
            <p:xfrm>
              <a:off x="5334066" y="1738584"/>
              <a:ext cx="169091" cy="180000"/>
            </p:xfrm>
            <a:graphic>
              <a:graphicData uri="http://schemas.microsoft.com/office/powerpoint/2016/slidezoom">
                <pslz:sldZm>
                  <pslz:sldZmObj sldId="480" cId="2548168402">
                    <pslz:zmPr id="{4543BBE2-46CD-48E0-A453-F1522261E33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Slide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17385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Zoom de Slide 45"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8855633"/>
                  </p:ext>
                </p:extLst>
              </p:nvPr>
            </p:nvGraphicFramePr>
            <p:xfrm>
              <a:off x="5334066" y="2905977"/>
              <a:ext cx="169091" cy="180000"/>
            </p:xfrm>
            <a:graphic>
              <a:graphicData uri="http://schemas.microsoft.com/office/powerpoint/2016/slidezoom">
                <pslz:sldZm>
                  <pslz:sldZmObj sldId="485" cId="2527088599">
                    <pslz:zmPr id="{AAE10B53-9CF2-4380-B7D6-8A36E66B5B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Zoom de Slide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90597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1874490"/>
                  </p:ext>
                </p:extLst>
              </p:nvPr>
            </p:nvGraphicFramePr>
            <p:xfrm>
              <a:off x="5334066" y="2047274"/>
              <a:ext cx="169091" cy="180000"/>
            </p:xfrm>
            <a:graphic>
              <a:graphicData uri="http://schemas.microsoft.com/office/powerpoint/2016/slidezoom">
                <pslz:sldZm>
                  <pslz:sldZmObj sldId="481" cId="904283841">
                    <pslz:zmPr id="{6F2F0F87-FE5A-4435-A41C-BBDAA1BB4EB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Zoom de Slide 3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04727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Zoom de Slide 39"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106745"/>
                  </p:ext>
                </p:extLst>
              </p:nvPr>
            </p:nvGraphicFramePr>
            <p:xfrm>
              <a:off x="5334066" y="2222656"/>
              <a:ext cx="169091" cy="180000"/>
            </p:xfrm>
            <a:graphic>
              <a:graphicData uri="http://schemas.microsoft.com/office/powerpoint/2016/slidezoom">
                <pslz:sldZm>
                  <pslz:sldZmObj sldId="482" cId="3595540157">
                    <pslz:zmPr id="{772182EF-96B0-47E3-A754-D72621A811C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Zoom de Slide 3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22265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Zoom de Slide 41"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113827"/>
                  </p:ext>
                </p:extLst>
              </p:nvPr>
            </p:nvGraphicFramePr>
            <p:xfrm>
              <a:off x="5334066" y="2398038"/>
              <a:ext cx="169091" cy="180000"/>
            </p:xfrm>
            <a:graphic>
              <a:graphicData uri="http://schemas.microsoft.com/office/powerpoint/2016/slidezoom">
                <pslz:sldZm>
                  <pslz:sldZmObj sldId="483" cId="246799059">
                    <pslz:zmPr id="{7B99C003-C07C-4CE2-A22C-3845F9E7A7D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Zoom de Slide 4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398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Zoom de Slide 43"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397555"/>
                  </p:ext>
                </p:extLst>
              </p:nvPr>
            </p:nvGraphicFramePr>
            <p:xfrm>
              <a:off x="5334066" y="2573419"/>
              <a:ext cx="169091" cy="180000"/>
            </p:xfrm>
            <a:graphic>
              <a:graphicData uri="http://schemas.microsoft.com/office/powerpoint/2016/slidezoom">
                <pslz:sldZm>
                  <pslz:sldZmObj sldId="484" cId="3112454658">
                    <pslz:zmPr id="{BC6D5621-5243-48E1-ABE5-1EA3F3E094A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Zoom de Slide 4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5734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Zoom de Slide 47"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9802119"/>
                  </p:ext>
                </p:extLst>
              </p:nvPr>
            </p:nvGraphicFramePr>
            <p:xfrm>
              <a:off x="5334066" y="3314803"/>
              <a:ext cx="169091" cy="180000"/>
            </p:xfrm>
            <a:graphic>
              <a:graphicData uri="http://schemas.microsoft.com/office/powerpoint/2016/slidezoom">
                <pslz:sldZm>
                  <pslz:sldZmObj sldId="486" cId="4098745756">
                    <pslz:zmPr id="{F42ABD29-AF2F-48B9-98A3-82A8E844E443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Zoom de Slide 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31480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Zoom de Slide 49"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1824800"/>
                  </p:ext>
                </p:extLst>
              </p:nvPr>
            </p:nvGraphicFramePr>
            <p:xfrm>
              <a:off x="5334066" y="3482807"/>
              <a:ext cx="169091" cy="180000"/>
            </p:xfrm>
            <a:graphic>
              <a:graphicData uri="http://schemas.microsoft.com/office/powerpoint/2016/slidezoom">
                <pslz:sldZm>
                  <pslz:sldZmObj sldId="487" cId="107752266">
                    <pslz:zmPr id="{A2A76287-3004-48F3-B4D6-5CA1CA58840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Zoom de Slide 4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48280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Zoom de Slide 51"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2980864"/>
                  </p:ext>
                </p:extLst>
              </p:nvPr>
            </p:nvGraphicFramePr>
            <p:xfrm>
              <a:off x="5334066" y="3650812"/>
              <a:ext cx="169091" cy="180000"/>
            </p:xfrm>
            <a:graphic>
              <a:graphicData uri="http://schemas.microsoft.com/office/powerpoint/2016/slidezoom">
                <pslz:sldZm>
                  <pslz:sldZmObj sldId="488" cId="4263192846">
                    <pslz:zmPr id="{6DE6BF45-6280-413A-885E-ABB7D002F79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Zoom de Slide 5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650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Zoom de Slide 53"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2050684"/>
                  </p:ext>
                </p:extLst>
              </p:nvPr>
            </p:nvGraphicFramePr>
            <p:xfrm>
              <a:off x="5334066" y="3899778"/>
              <a:ext cx="169091" cy="180000"/>
            </p:xfrm>
            <a:graphic>
              <a:graphicData uri="http://schemas.microsoft.com/office/powerpoint/2016/slidezoom">
                <pslz:sldZm>
                  <pslz:sldZmObj sldId="489" cId="2073023198">
                    <pslz:zmPr id="{6C13772E-97DA-4A28-B77A-B160DB51C4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Zoom de Slide 5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89977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Zoom de Slide 55"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838977"/>
                  </p:ext>
                </p:extLst>
              </p:nvPr>
            </p:nvGraphicFramePr>
            <p:xfrm>
              <a:off x="5334066" y="4209660"/>
              <a:ext cx="169091" cy="180000"/>
            </p:xfrm>
            <a:graphic>
              <a:graphicData uri="http://schemas.microsoft.com/office/powerpoint/2016/slidezoom">
                <pslz:sldZm>
                  <pslz:sldZmObj sldId="490" cId="2371580728">
                    <pslz:zmPr id="{7F863AEE-2C9B-4815-BCFE-44E0F35B4DC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Zoom de Slide 5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420966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826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22" grpId="0"/>
      <p:bldP spid="274" grpId="0"/>
      <p:bldP spid="68" grpId="0"/>
      <p:bldP spid="69" grpId="0"/>
      <p:bldP spid="70" grpId="0"/>
      <p:bldP spid="71" grpId="0"/>
      <p:bldP spid="7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8611" y="1828584"/>
            <a:ext cx="0" cy="24646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47404" y="1490643"/>
            <a:ext cx="249268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Realizar processo de webscrapping e escrever dados em fila do SQS que, por sua vez, será utilizada para acionar função Lambda para escrita no DynamoDB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0309431"/>
                  <a:gd name="adj3" fmla="val 1570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avançado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6967" y="2035325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Tenha uma EC2 com o código necessário para obtenção dos dados. Teste as diferentes possibilidades do script e seus resultados práticos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06967" y="3295079"/>
            <a:ext cx="28916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receber mensagens SQS como eventos e realizar a escrita dos dados no DynamoDB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B27191-2615-9C10-1A00-246E482A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2" y="3313703"/>
            <a:ext cx="4340004" cy="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456656D2-2B62-9658-40C6-E081968CE1B6}"/>
              </a:ext>
            </a:extLst>
          </p:cNvPr>
          <p:cNvSpPr txBox="1"/>
          <p:nvPr/>
        </p:nvSpPr>
        <p:spPr>
          <a:xfrm>
            <a:off x="5506967" y="1636280"/>
            <a:ext cx="2819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fila no SQS para receber as mensagens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82D625C-F82A-56B0-F431-1562BA32CBFB}"/>
              </a:ext>
            </a:extLst>
          </p:cNvPr>
          <p:cNvSpPr txBox="1"/>
          <p:nvPr/>
        </p:nvSpPr>
        <p:spPr>
          <a:xfrm>
            <a:off x="5506967" y="2742146"/>
            <a:ext cx="28199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que consolide os acessos necessários para o SQS e para o DynamoDB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483CF1A-F54E-F7F0-A7A3-414386104390}"/>
              </a:ext>
            </a:extLst>
          </p:cNvPr>
          <p:cNvSpPr txBox="1"/>
          <p:nvPr/>
        </p:nvSpPr>
        <p:spPr>
          <a:xfrm>
            <a:off x="5506967" y="3848012"/>
            <a:ext cx="2787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SQS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818A8A4-DE97-8062-C6BA-89BD773A1CAA}"/>
              </a:ext>
            </a:extLst>
          </p:cNvPr>
          <p:cNvSpPr txBox="1"/>
          <p:nvPr/>
        </p:nvSpPr>
        <p:spPr>
          <a:xfrm>
            <a:off x="5506967" y="4093167"/>
            <a:ext cx="2787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EC2, execute o script de envio de mensagens e acompanhe os resultados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Slide 35"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1738584"/>
              <a:ext cx="169091" cy="180000"/>
            </p:xfrm>
            <a:graphic>
              <a:graphicData uri="http://schemas.microsoft.com/office/powerpoint/2016/slidezoom">
                <pslz:sldZm>
                  <pslz:sldZmObj sldId="480" cId="2548168402">
                    <pslz:zmPr id="{4543BBE2-46CD-48E0-A453-F1522261E33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Slide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17385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Zoom de Slide 45"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905977"/>
              <a:ext cx="169091" cy="180000"/>
            </p:xfrm>
            <a:graphic>
              <a:graphicData uri="http://schemas.microsoft.com/office/powerpoint/2016/slidezoom">
                <pslz:sldZm>
                  <pslz:sldZmObj sldId="485" cId="2527088599">
                    <pslz:zmPr id="{AAE10B53-9CF2-4380-B7D6-8A36E66B5B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Zoom de Slide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90597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047274"/>
              <a:ext cx="169091" cy="180000"/>
            </p:xfrm>
            <a:graphic>
              <a:graphicData uri="http://schemas.microsoft.com/office/powerpoint/2016/slidezoom">
                <pslz:sldZm>
                  <pslz:sldZmObj sldId="481" cId="904283841">
                    <pslz:zmPr id="{6F2F0F87-FE5A-4435-A41C-BBDAA1BB4EB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Zoom de Slide 3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04727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Zoom de Slide 39"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222656"/>
              <a:ext cx="169091" cy="180000"/>
            </p:xfrm>
            <a:graphic>
              <a:graphicData uri="http://schemas.microsoft.com/office/powerpoint/2016/slidezoom">
                <pslz:sldZm>
                  <pslz:sldZmObj sldId="482" cId="3595540157">
                    <pslz:zmPr id="{772182EF-96B0-47E3-A754-D72621A811C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Zoom de Slide 3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22265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Zoom de Slide 41"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398038"/>
              <a:ext cx="169091" cy="180000"/>
            </p:xfrm>
            <a:graphic>
              <a:graphicData uri="http://schemas.microsoft.com/office/powerpoint/2016/slidezoom">
                <pslz:sldZm>
                  <pslz:sldZmObj sldId="483" cId="246799059">
                    <pslz:zmPr id="{7B99C003-C07C-4CE2-A22C-3845F9E7A7D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Zoom de Slide 4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398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Zoom de Slide 43"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573419"/>
              <a:ext cx="169091" cy="180000"/>
            </p:xfrm>
            <a:graphic>
              <a:graphicData uri="http://schemas.microsoft.com/office/powerpoint/2016/slidezoom">
                <pslz:sldZm>
                  <pslz:sldZmObj sldId="484" cId="3112454658">
                    <pslz:zmPr id="{BC6D5621-5243-48E1-ABE5-1EA3F3E094AA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Zoom de Slide 4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5734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Zoom de Slide 47"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314803"/>
              <a:ext cx="169091" cy="180000"/>
            </p:xfrm>
            <a:graphic>
              <a:graphicData uri="http://schemas.microsoft.com/office/powerpoint/2016/slidezoom">
                <pslz:sldZm>
                  <pslz:sldZmObj sldId="486" cId="4098745756">
                    <pslz:zmPr id="{F42ABD29-AF2F-48B9-98A3-82A8E844E443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Zoom de Slide 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31480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Zoom de Slide 49"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482807"/>
              <a:ext cx="169091" cy="180000"/>
            </p:xfrm>
            <a:graphic>
              <a:graphicData uri="http://schemas.microsoft.com/office/powerpoint/2016/slidezoom">
                <pslz:sldZm>
                  <pslz:sldZmObj sldId="487" cId="107752266">
                    <pslz:zmPr id="{A2A76287-3004-48F3-B4D6-5CA1CA58840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Zoom de Slide 4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48280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Zoom de Slide 51"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650812"/>
              <a:ext cx="169091" cy="180000"/>
            </p:xfrm>
            <a:graphic>
              <a:graphicData uri="http://schemas.microsoft.com/office/powerpoint/2016/slidezoom">
                <pslz:sldZm>
                  <pslz:sldZmObj sldId="488" cId="4263192846">
                    <pslz:zmPr id="{6DE6BF45-6280-413A-885E-ABB7D002F79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Zoom de Slide 5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650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Zoom de Slide 53"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899778"/>
              <a:ext cx="169091" cy="180000"/>
            </p:xfrm>
            <a:graphic>
              <a:graphicData uri="http://schemas.microsoft.com/office/powerpoint/2016/slidezoom">
                <pslz:sldZm>
                  <pslz:sldZmObj sldId="489" cId="2073023198">
                    <pslz:zmPr id="{6C13772E-97DA-4A28-B77A-B160DB51C4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Zoom de Slide 5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89977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Zoom de Slide 55"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4209660"/>
              <a:ext cx="169091" cy="180000"/>
            </p:xfrm>
            <a:graphic>
              <a:graphicData uri="http://schemas.microsoft.com/office/powerpoint/2016/slidezoom">
                <pslz:sldZm>
                  <pslz:sldZmObj sldId="490" cId="2371580728">
                    <pslz:zmPr id="{7F863AEE-2C9B-4815-BCFE-44E0F35B4DC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Zoom de Slide 5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420966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4810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E6A20394-696B-E6CB-DF3C-B5F2FBF6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1" y="1684348"/>
            <a:ext cx="7047254" cy="10431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0D6304-0777-11A2-2F2B-E7116DB58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5" y="2821347"/>
            <a:ext cx="7017979" cy="1644991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5756217-BBC5-6593-2D91-6CBEE551D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024" y="1676317"/>
            <a:ext cx="3562121" cy="28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FILA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7714969" cy="139288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86121" y="2788630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47281" y="265528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9803" y="3029739"/>
            <a:ext cx="8027476" cy="182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os propósitos desta atividade, uma fila SQS com as configurações padrão atende perfeitamente às necessidades. Para isso, basta acessar o serviço via AWS Management Console e realizar a criação da fila.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Mesmo não considerando nenhuma alteração nos parâmetros já preenchidos, é importante trazer algumas definições: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Visibility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Timeout: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tempo que uma mensagem recebida por um único consumidor ficará invisível para os demais consumidores em uma fila</a:t>
            </a:r>
          </a:p>
          <a:p>
            <a:pPr marL="171450" indent="-171450"/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Delivery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Delay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estabelece um tempo de espera para que novas mensagens possam chegar à fila</a:t>
            </a:r>
          </a:p>
          <a:p>
            <a:pPr marL="171450" indent="-171450"/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Receive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Message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Wait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Time: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Tempo máximo de espera que os processos de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polling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irão aguardar por mensagens aptas a serem recebidas.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Long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Polling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um processo que pode ser estudado em detalhes como forma de reduzir custos de aplicações consumindo mensagens do SQS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4B56C4-7533-D4D7-27DA-04B095557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8" y="1265162"/>
            <a:ext cx="7429707" cy="11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84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7714969" cy="139288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86121" y="2788630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47281" y="265528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9803" y="3029739"/>
            <a:ext cx="8027476" cy="182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os propósitos desta atividade, uma instância EC2 t2.micro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free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tier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é perfeitamente suficiente. Como dica adicional, configure a instância para poder ser acessada via SSM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Session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Manager). Dessa forma, não será necessário abrir portas SSH no Security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Group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ou mesmo ter em mãos uma chave 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ou 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ppk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tornando a instância acessível através do serviço System Manager. Como principal premissa, é preciso que a instância esteja vinculada  à uma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permite os acessos necessários para conexão via SSM. Para mais detalhes, é possível consultar os links abaixo: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AWS – Tutorial de conexão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Medium - Conectando EC2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Cabeça na Nuvem - EC2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7ADDB4-E22D-DC85-F106-D6806C0DC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21" y="1274601"/>
            <a:ext cx="7269480" cy="1215446"/>
          </a:xfrm>
          <a:prstGeom prst="rect">
            <a:avLst/>
          </a:prstGeom>
        </p:spPr>
      </p:pic>
      <p:sp>
        <p:nvSpPr>
          <p:cNvPr id="43" name="Google Shape;731;p37">
            <a:extLst>
              <a:ext uri="{FF2B5EF4-FFF2-40B4-BE49-F238E27FC236}">
                <a16:creationId xmlns:a16="http://schemas.microsoft.com/office/drawing/2014/main" id="{487FF905-0350-3ADA-DBA7-4FD7DD53DCBD}"/>
              </a:ext>
            </a:extLst>
          </p:cNvPr>
          <p:cNvSpPr txBox="1">
            <a:spLocks/>
          </p:cNvSpPr>
          <p:nvPr/>
        </p:nvSpPr>
        <p:spPr>
          <a:xfrm>
            <a:off x="5914212" y="428362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4" name="Google Shape;398;p31">
            <a:extLst>
              <a:ext uri="{FF2B5EF4-FFF2-40B4-BE49-F238E27FC236}">
                <a16:creationId xmlns:a16="http://schemas.microsoft.com/office/drawing/2014/main" id="{25B9E1D3-DC8F-D363-F7FB-C67BC58DA1E9}"/>
              </a:ext>
            </a:extLst>
          </p:cNvPr>
          <p:cNvSpPr txBox="1">
            <a:spLocks/>
          </p:cNvSpPr>
          <p:nvPr/>
        </p:nvSpPr>
        <p:spPr>
          <a:xfrm>
            <a:off x="6021934" y="411967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9042838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202;p20">
            <a:extLst>
              <a:ext uri="{FF2B5EF4-FFF2-40B4-BE49-F238E27FC236}">
                <a16:creationId xmlns:a16="http://schemas.microsoft.com/office/drawing/2014/main" id="{C389BE27-1C9B-1487-3C9F-1A8A99B4F227}"/>
              </a:ext>
            </a:extLst>
          </p:cNvPr>
          <p:cNvSpPr/>
          <p:nvPr/>
        </p:nvSpPr>
        <p:spPr>
          <a:xfrm>
            <a:off x="769976" y="3282731"/>
            <a:ext cx="8075919" cy="1404165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8" y="1178869"/>
            <a:ext cx="3617976" cy="196819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4509545" y="126454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4670705" y="11312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397096" y="1440942"/>
            <a:ext cx="4746904" cy="16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Uma vez configurada e operante, acesse a instância EC2 e realize a instalação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através do comando: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sudo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yum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install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–y</a:t>
            </a:r>
          </a:p>
          <a:p>
            <a:pPr marL="0" indent="0">
              <a:buNone/>
            </a:pP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será possível clonar o repositório com todo o código fonte necessário para a execução dos scripts desta atividade. 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mkdir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~/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workspaces</a:t>
            </a: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cd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~/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workspaces</a:t>
            </a: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clone https://github.com/ThiagoPanini/panini-tech-lab.git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84053F-207A-72AA-884D-79E32E90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277640"/>
            <a:ext cx="3424272" cy="17249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ED0BEB-0804-7288-2662-9EAA242B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28" y="3341570"/>
            <a:ext cx="7679486" cy="1221156"/>
          </a:xfrm>
          <a:prstGeom prst="rect">
            <a:avLst/>
          </a:prstGeom>
        </p:spPr>
      </p:pic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DBD83416-AAFC-98A6-7AE3-05A43360CC4F}"/>
              </a:ext>
            </a:extLst>
          </p:cNvPr>
          <p:cNvSpPr txBox="1">
            <a:spLocks/>
          </p:cNvSpPr>
          <p:nvPr/>
        </p:nvSpPr>
        <p:spPr>
          <a:xfrm>
            <a:off x="7018050" y="3846143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E272ABB-BDD1-1EC9-A309-A79710D32EEE}"/>
              </a:ext>
            </a:extLst>
          </p:cNvPr>
          <p:cNvSpPr txBox="1">
            <a:spLocks/>
          </p:cNvSpPr>
          <p:nvPr/>
        </p:nvSpPr>
        <p:spPr>
          <a:xfrm>
            <a:off x="7125772" y="3682194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35955401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70"/>
            <a:ext cx="7654021" cy="87552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9742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1058589" y="12071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“GET”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3F8985-7E48-F34B-4C9D-0F799967AF9F}"/>
              </a:ext>
            </a:extLst>
          </p:cNvPr>
          <p:cNvSpPr txBox="1"/>
          <p:nvPr/>
        </p:nvSpPr>
        <p:spPr>
          <a:xfrm>
            <a:off x="897429" y="1646593"/>
            <a:ext cx="6257870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en-US" sz="105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python3 rock_albuns.py --mode "get" --page-start 1 --page-end 10 --log-step 5</a:t>
            </a:r>
          </a:p>
          <a:p>
            <a:pPr marL="0" indent="0">
              <a:buNone/>
            </a:pP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FF4E66F-697A-BDA4-9C9D-DED2BC594797}"/>
              </a:ext>
            </a:extLst>
          </p:cNvPr>
          <p:cNvSpPr txBox="1"/>
          <p:nvPr/>
        </p:nvSpPr>
        <p:spPr>
          <a:xfrm>
            <a:off x="2215647" y="1240258"/>
            <a:ext cx="597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webscrapping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álbuns de rock da página 1 até a página 10 do site com mensagens de log sendo mostradas ao usuário a cada 5 páginas</a:t>
            </a:r>
          </a:p>
        </p:txBody>
      </p:sp>
      <p:sp>
        <p:nvSpPr>
          <p:cNvPr id="48" name="Google Shape;202;p20">
            <a:extLst>
              <a:ext uri="{FF2B5EF4-FFF2-40B4-BE49-F238E27FC236}">
                <a16:creationId xmlns:a16="http://schemas.microsoft.com/office/drawing/2014/main" id="{91C274CB-5FB2-8E68-8B4B-246DF9CDEC9C}"/>
              </a:ext>
            </a:extLst>
          </p:cNvPr>
          <p:cNvSpPr/>
          <p:nvPr/>
        </p:nvSpPr>
        <p:spPr>
          <a:xfrm>
            <a:off x="769977" y="2172317"/>
            <a:ext cx="7654021" cy="145260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2" name="Google Shape;860;p39">
            <a:extLst>
              <a:ext uri="{FF2B5EF4-FFF2-40B4-BE49-F238E27FC236}">
                <a16:creationId xmlns:a16="http://schemas.microsoft.com/office/drawing/2014/main" id="{E4606517-D74E-5EAD-83BE-FC97CE8552D5}"/>
              </a:ext>
            </a:extLst>
          </p:cNvPr>
          <p:cNvSpPr/>
          <p:nvPr/>
        </p:nvSpPr>
        <p:spPr>
          <a:xfrm>
            <a:off x="897429" y="2333958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732;p37">
            <a:extLst>
              <a:ext uri="{FF2B5EF4-FFF2-40B4-BE49-F238E27FC236}">
                <a16:creationId xmlns:a16="http://schemas.microsoft.com/office/drawing/2014/main" id="{33E89EBC-D07B-C208-8CC0-EB1F808D33B2}"/>
              </a:ext>
            </a:extLst>
          </p:cNvPr>
          <p:cNvSpPr txBox="1">
            <a:spLocks/>
          </p:cNvSpPr>
          <p:nvPr/>
        </p:nvSpPr>
        <p:spPr>
          <a:xfrm>
            <a:off x="1058589" y="220061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A6C458A-F32C-808A-4AC5-68A58042F259}"/>
              </a:ext>
            </a:extLst>
          </p:cNvPr>
          <p:cNvSpPr txBox="1"/>
          <p:nvPr/>
        </p:nvSpPr>
        <p:spPr>
          <a:xfrm>
            <a:off x="859329" y="2640040"/>
            <a:ext cx="75646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--file "./rock_albuns_scrapping_pg1-6000.json"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"s3" \</a:t>
            </a:r>
          </a:p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"aws-experts-dx6sdjz2j7ro-sa-east-1"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"lambda/output/" --num-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10 --log-step 1</a:t>
            </a:r>
          </a:p>
          <a:p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--file "./rock_albuns_scrapping_pg1-6000.json"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queue-name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"rock-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--num-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10 --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0.1</a:t>
            </a:r>
            <a:endParaRPr lang="pt-BR" sz="800" dirty="0">
              <a:solidFill>
                <a:srgbClr val="E53877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C3BB144-89AE-2659-77CE-6293741418D1}"/>
              </a:ext>
            </a:extLst>
          </p:cNvPr>
          <p:cNvSpPr txBox="1"/>
          <p:nvPr/>
        </p:nvSpPr>
        <p:spPr>
          <a:xfrm>
            <a:off x="2215647" y="2233705"/>
            <a:ext cx="597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Leitura local de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salvo após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webscrapping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envio de um número específico de objetos para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no s3 ou para fila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sqs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Google Shape;202;p20">
            <a:extLst>
              <a:ext uri="{FF2B5EF4-FFF2-40B4-BE49-F238E27FC236}">
                <a16:creationId xmlns:a16="http://schemas.microsoft.com/office/drawing/2014/main" id="{38D3963D-CBC8-6C23-605A-38FE3A23CAB9}"/>
              </a:ext>
            </a:extLst>
          </p:cNvPr>
          <p:cNvSpPr/>
          <p:nvPr/>
        </p:nvSpPr>
        <p:spPr>
          <a:xfrm>
            <a:off x="796200" y="3715770"/>
            <a:ext cx="7654021" cy="87552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8" name="Google Shape;860;p39">
            <a:extLst>
              <a:ext uri="{FF2B5EF4-FFF2-40B4-BE49-F238E27FC236}">
                <a16:creationId xmlns:a16="http://schemas.microsoft.com/office/drawing/2014/main" id="{BE77A233-AB42-5AE1-9622-B63FEC0B90BF}"/>
              </a:ext>
            </a:extLst>
          </p:cNvPr>
          <p:cNvSpPr/>
          <p:nvPr/>
        </p:nvSpPr>
        <p:spPr>
          <a:xfrm>
            <a:off x="923652" y="38774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32;p37">
            <a:extLst>
              <a:ext uri="{FF2B5EF4-FFF2-40B4-BE49-F238E27FC236}">
                <a16:creationId xmlns:a16="http://schemas.microsoft.com/office/drawing/2014/main" id="{AB9072D0-0780-FE64-6368-F50A62CF9BC0}"/>
              </a:ext>
            </a:extLst>
          </p:cNvPr>
          <p:cNvSpPr txBox="1">
            <a:spLocks/>
          </p:cNvSpPr>
          <p:nvPr/>
        </p:nvSpPr>
        <p:spPr>
          <a:xfrm>
            <a:off x="1084812" y="37440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“CHECK”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EFE72BFD-14C4-BB15-2B12-544EF24E883D}"/>
              </a:ext>
            </a:extLst>
          </p:cNvPr>
          <p:cNvSpPr txBox="1"/>
          <p:nvPr/>
        </p:nvSpPr>
        <p:spPr>
          <a:xfrm>
            <a:off x="923652" y="4183493"/>
            <a:ext cx="62578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"rock-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272882C-4FB7-23FC-66D8-F840587C25A3}"/>
              </a:ext>
            </a:extLst>
          </p:cNvPr>
          <p:cNvSpPr txBox="1"/>
          <p:nvPr/>
        </p:nvSpPr>
        <p:spPr>
          <a:xfrm>
            <a:off x="2453640" y="3777158"/>
            <a:ext cx="5767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verifica a quantidade de registros existentes em tabela do DynamoDB após os gatilhos atrelados</a:t>
            </a:r>
          </a:p>
        </p:txBody>
      </p:sp>
      <p:sp>
        <p:nvSpPr>
          <p:cNvPr id="62" name="Google Shape;731;p37">
            <a:extLst>
              <a:ext uri="{FF2B5EF4-FFF2-40B4-BE49-F238E27FC236}">
                <a16:creationId xmlns:a16="http://schemas.microsoft.com/office/drawing/2014/main" id="{88FC42BA-2E2C-2902-ED50-A75D40ACA743}"/>
              </a:ext>
            </a:extLst>
          </p:cNvPr>
          <p:cNvSpPr txBox="1">
            <a:spLocks/>
          </p:cNvSpPr>
          <p:nvPr/>
        </p:nvSpPr>
        <p:spPr>
          <a:xfrm>
            <a:off x="6135052" y="452325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63" name="Google Shape;398;p31">
            <a:extLst>
              <a:ext uri="{FF2B5EF4-FFF2-40B4-BE49-F238E27FC236}">
                <a16:creationId xmlns:a16="http://schemas.microsoft.com/office/drawing/2014/main" id="{F008536A-2F81-EB69-0600-EC84FCD4CD38}"/>
              </a:ext>
            </a:extLst>
          </p:cNvPr>
          <p:cNvSpPr txBox="1">
            <a:spLocks/>
          </p:cNvSpPr>
          <p:nvPr/>
        </p:nvSpPr>
        <p:spPr>
          <a:xfrm>
            <a:off x="6242774" y="435931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467990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9742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1058589" y="12071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“GET”</a:t>
            </a:r>
          </a:p>
        </p:txBody>
      </p:sp>
      <p:sp>
        <p:nvSpPr>
          <p:cNvPr id="51" name="Google Shape;202;p20">
            <a:extLst>
              <a:ext uri="{FF2B5EF4-FFF2-40B4-BE49-F238E27FC236}">
                <a16:creationId xmlns:a16="http://schemas.microsoft.com/office/drawing/2014/main" id="{864D6CF8-81C6-973D-27A2-C0BB0EF6DDB9}"/>
              </a:ext>
            </a:extLst>
          </p:cNvPr>
          <p:cNvSpPr/>
          <p:nvPr/>
        </p:nvSpPr>
        <p:spPr>
          <a:xfrm>
            <a:off x="345983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" name="Google Shape;860;p39">
            <a:extLst>
              <a:ext uri="{FF2B5EF4-FFF2-40B4-BE49-F238E27FC236}">
                <a16:creationId xmlns:a16="http://schemas.microsoft.com/office/drawing/2014/main" id="{F505D325-7CAD-A8E5-B51C-6FE5F5F277D2}"/>
              </a:ext>
            </a:extLst>
          </p:cNvPr>
          <p:cNvSpPr/>
          <p:nvPr/>
        </p:nvSpPr>
        <p:spPr>
          <a:xfrm>
            <a:off x="358728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732;p37">
            <a:extLst>
              <a:ext uri="{FF2B5EF4-FFF2-40B4-BE49-F238E27FC236}">
                <a16:creationId xmlns:a16="http://schemas.microsoft.com/office/drawing/2014/main" id="{6052C262-E328-E23D-321B-65218A7DDECB}"/>
              </a:ext>
            </a:extLst>
          </p:cNvPr>
          <p:cNvSpPr txBox="1">
            <a:spLocks/>
          </p:cNvSpPr>
          <p:nvPr/>
        </p:nvSpPr>
        <p:spPr>
          <a:xfrm>
            <a:off x="3748448" y="1207169"/>
            <a:ext cx="2012271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 (S3)</a:t>
            </a:r>
          </a:p>
        </p:txBody>
      </p:sp>
      <p:sp>
        <p:nvSpPr>
          <p:cNvPr id="63" name="Google Shape;202;p20">
            <a:extLst>
              <a:ext uri="{FF2B5EF4-FFF2-40B4-BE49-F238E27FC236}">
                <a16:creationId xmlns:a16="http://schemas.microsoft.com/office/drawing/2014/main" id="{F535AAD9-C355-85F8-FD37-749609865154}"/>
              </a:ext>
            </a:extLst>
          </p:cNvPr>
          <p:cNvSpPr/>
          <p:nvPr/>
        </p:nvSpPr>
        <p:spPr>
          <a:xfrm>
            <a:off x="614969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4" name="Google Shape;860;p39">
            <a:extLst>
              <a:ext uri="{FF2B5EF4-FFF2-40B4-BE49-F238E27FC236}">
                <a16:creationId xmlns:a16="http://schemas.microsoft.com/office/drawing/2014/main" id="{906C1C17-1586-82F7-CBC5-B07FE48E9E42}"/>
              </a:ext>
            </a:extLst>
          </p:cNvPr>
          <p:cNvSpPr/>
          <p:nvPr/>
        </p:nvSpPr>
        <p:spPr>
          <a:xfrm>
            <a:off x="627714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732;p37">
            <a:extLst>
              <a:ext uri="{FF2B5EF4-FFF2-40B4-BE49-F238E27FC236}">
                <a16:creationId xmlns:a16="http://schemas.microsoft.com/office/drawing/2014/main" id="{5BF7E2EF-0920-3B96-8026-E0EF7B05FDB3}"/>
              </a:ext>
            </a:extLst>
          </p:cNvPr>
          <p:cNvSpPr txBox="1">
            <a:spLocks/>
          </p:cNvSpPr>
          <p:nvPr/>
        </p:nvSpPr>
        <p:spPr>
          <a:xfrm>
            <a:off x="6438309" y="1207169"/>
            <a:ext cx="183809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 (SQS)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89D3595D-AEA6-ADC4-0CFF-EBC2F1FF95B1}"/>
              </a:ext>
            </a:extLst>
          </p:cNvPr>
          <p:cNvSpPr txBox="1"/>
          <p:nvPr/>
        </p:nvSpPr>
        <p:spPr>
          <a:xfrm>
            <a:off x="882116" y="2787657"/>
            <a:ext cx="24124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[{"ano": "1995", "banda": "The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Someloves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", 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Something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Or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Other"}, {"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"The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Guv'nor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, Vol. 4", "banda": "Ashley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Hutchings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", "ano": "1996"}, {"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"Begin", "banda": "The Millennium", "ano": "1997"}...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6A63253-CADD-1282-0B7B-80B6535F463A}"/>
              </a:ext>
            </a:extLst>
          </p:cNvPr>
          <p:cNvSpPr txBox="1"/>
          <p:nvPr/>
        </p:nvSpPr>
        <p:spPr>
          <a:xfrm>
            <a:off x="866830" y="1635672"/>
            <a:ext cx="2436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resultado envolve a persistência local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aninhado contendo informações de diferentes álbuns de rock extraídos diretamente do site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3A58C8B-A8A3-FC62-5611-688E79116CB2}"/>
              </a:ext>
            </a:extLst>
          </p:cNvPr>
          <p:cNvSpPr txBox="1"/>
          <p:nvPr/>
        </p:nvSpPr>
        <p:spPr>
          <a:xfrm>
            <a:off x="3555906" y="1629149"/>
            <a:ext cx="253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--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destination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“s3”, os dados são enviados para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E852F0-27DE-1794-8104-FF8BA328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8" y="2057078"/>
            <a:ext cx="2235059" cy="18972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73C6013-CDCB-14C6-2B16-8E1E1C9F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46" y="2050216"/>
            <a:ext cx="1009337" cy="514564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FBD9447D-1791-A767-132B-5E1DFA56C5B6}"/>
              </a:ext>
            </a:extLst>
          </p:cNvPr>
          <p:cNvSpPr txBox="1"/>
          <p:nvPr/>
        </p:nvSpPr>
        <p:spPr>
          <a:xfrm>
            <a:off x="6197731" y="1617337"/>
            <a:ext cx="25324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--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destination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sqs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os dados são enviados como mensagens para fila do SQS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4823DD2-0EBC-2183-ABCD-AF728A33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931" y="2610184"/>
            <a:ext cx="2314052" cy="20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5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Google Shape;842;p44">
            <a:extLst>
              <a:ext uri="{FF2B5EF4-FFF2-40B4-BE49-F238E27FC236}">
                <a16:creationId xmlns:a16="http://schemas.microsoft.com/office/drawing/2014/main" id="{569150CC-744C-E679-E733-EDBBB90DA5C9}"/>
              </a:ext>
            </a:extLst>
          </p:cNvPr>
          <p:cNvSpPr/>
          <p:nvPr/>
        </p:nvSpPr>
        <p:spPr>
          <a:xfrm>
            <a:off x="671293" y="134187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9EF6AE7D-812E-4660-09A6-7EA0DB139B1D}"/>
              </a:ext>
            </a:extLst>
          </p:cNvPr>
          <p:cNvSpPr txBox="1">
            <a:spLocks/>
          </p:cNvSpPr>
          <p:nvPr/>
        </p:nvSpPr>
        <p:spPr>
          <a:xfrm flipH="1">
            <a:off x="1290793" y="1260878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Traga seu próprio código!</a:t>
            </a:r>
          </a:p>
        </p:txBody>
      </p:sp>
      <p:sp>
        <p:nvSpPr>
          <p:cNvPr id="41" name="Google Shape;950;p48">
            <a:extLst>
              <a:ext uri="{FF2B5EF4-FFF2-40B4-BE49-F238E27FC236}">
                <a16:creationId xmlns:a16="http://schemas.microsoft.com/office/drawing/2014/main" id="{EC3F4058-0E4E-3042-7123-A755B1EC60FC}"/>
              </a:ext>
            </a:extLst>
          </p:cNvPr>
          <p:cNvSpPr txBox="1">
            <a:spLocks/>
          </p:cNvSpPr>
          <p:nvPr/>
        </p:nvSpPr>
        <p:spPr>
          <a:xfrm flipH="1">
            <a:off x="1290793" y="155158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Desenvolve em Python, Node.js, C# e muitas outras linguagens e bibliotecas</a:t>
            </a:r>
          </a:p>
        </p:txBody>
      </p:sp>
      <p:sp>
        <p:nvSpPr>
          <p:cNvPr id="42" name="Google Shape;842;p44">
            <a:extLst>
              <a:ext uri="{FF2B5EF4-FFF2-40B4-BE49-F238E27FC236}">
                <a16:creationId xmlns:a16="http://schemas.microsoft.com/office/drawing/2014/main" id="{3A144318-99DF-F599-4AF2-46352493C5F0}"/>
              </a:ext>
            </a:extLst>
          </p:cNvPr>
          <p:cNvSpPr/>
          <p:nvPr/>
        </p:nvSpPr>
        <p:spPr>
          <a:xfrm>
            <a:off x="671293" y="217646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9AEEB236-0804-F8BA-2FC0-D6BE6246CB41}"/>
              </a:ext>
            </a:extLst>
          </p:cNvPr>
          <p:cNvSpPr txBox="1">
            <a:spLocks/>
          </p:cNvSpPr>
          <p:nvPr/>
        </p:nvSpPr>
        <p:spPr>
          <a:xfrm flipH="1">
            <a:off x="1290792" y="2095468"/>
            <a:ext cx="357076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Administração automatizada!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957B1E26-AACD-2A0F-7DDA-D731079CF936}"/>
              </a:ext>
            </a:extLst>
          </p:cNvPr>
          <p:cNvSpPr txBox="1">
            <a:spLocks/>
          </p:cNvSpPr>
          <p:nvPr/>
        </p:nvSpPr>
        <p:spPr>
          <a:xfrm flipH="1">
            <a:off x="1290793" y="238617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gerencia toda a infraestrutura para executar o código</a:t>
            </a:r>
          </a:p>
        </p:txBody>
      </p:sp>
      <p:sp>
        <p:nvSpPr>
          <p:cNvPr id="46" name="Google Shape;842;p44">
            <a:extLst>
              <a:ext uri="{FF2B5EF4-FFF2-40B4-BE49-F238E27FC236}">
                <a16:creationId xmlns:a16="http://schemas.microsoft.com/office/drawing/2014/main" id="{1752A676-EAE4-DD71-A085-204893EC8CB5}"/>
              </a:ext>
            </a:extLst>
          </p:cNvPr>
          <p:cNvSpPr/>
          <p:nvPr/>
        </p:nvSpPr>
        <p:spPr>
          <a:xfrm>
            <a:off x="671292" y="300781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5F8F6AB4-7EF6-B21A-E31E-B30D4FA52FD3}"/>
              </a:ext>
            </a:extLst>
          </p:cNvPr>
          <p:cNvSpPr txBox="1">
            <a:spLocks/>
          </p:cNvSpPr>
          <p:nvPr/>
        </p:nvSpPr>
        <p:spPr>
          <a:xfrm flipH="1">
            <a:off x="1290791" y="2926820"/>
            <a:ext cx="3654588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Tolerância a falhas integrada!</a:t>
            </a:r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D033E88-DA96-1BBF-CE81-D6317CDD56C0}"/>
              </a:ext>
            </a:extLst>
          </p:cNvPr>
          <p:cNvSpPr txBox="1">
            <a:spLocks/>
          </p:cNvSpPr>
          <p:nvPr/>
        </p:nvSpPr>
        <p:spPr>
          <a:xfrm flipH="1">
            <a:off x="1290792" y="3217525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mantém a capacidade computacional em várias </a:t>
            </a:r>
            <a:r>
              <a:rPr lang="pt-BR" dirty="0" err="1"/>
              <a:t>AZs</a:t>
            </a:r>
            <a:endParaRPr lang="pt-BR" dirty="0"/>
          </a:p>
        </p:txBody>
      </p:sp>
      <p:sp>
        <p:nvSpPr>
          <p:cNvPr id="50" name="Google Shape;842;p44">
            <a:extLst>
              <a:ext uri="{FF2B5EF4-FFF2-40B4-BE49-F238E27FC236}">
                <a16:creationId xmlns:a16="http://schemas.microsoft.com/office/drawing/2014/main" id="{A6D8A7D0-970A-6760-4454-D2329B6B787D}"/>
              </a:ext>
            </a:extLst>
          </p:cNvPr>
          <p:cNvSpPr/>
          <p:nvPr/>
        </p:nvSpPr>
        <p:spPr>
          <a:xfrm>
            <a:off x="671292" y="387457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50F215B9-5EA5-94FA-ED7C-602A2603AB3F}"/>
              </a:ext>
            </a:extLst>
          </p:cNvPr>
          <p:cNvSpPr txBox="1">
            <a:spLocks/>
          </p:cNvSpPr>
          <p:nvPr/>
        </p:nvSpPr>
        <p:spPr>
          <a:xfrm flipH="1">
            <a:off x="1290792" y="3793572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Escalabilidade automática!</a:t>
            </a:r>
          </a:p>
        </p:txBody>
      </p:sp>
      <p:sp>
        <p:nvSpPr>
          <p:cNvPr id="53" name="Google Shape;950;p48">
            <a:extLst>
              <a:ext uri="{FF2B5EF4-FFF2-40B4-BE49-F238E27FC236}">
                <a16:creationId xmlns:a16="http://schemas.microsoft.com/office/drawing/2014/main" id="{059024FA-56DE-3905-AFEA-E4254B6A67E5}"/>
              </a:ext>
            </a:extLst>
          </p:cNvPr>
          <p:cNvSpPr txBox="1">
            <a:spLocks/>
          </p:cNvSpPr>
          <p:nvPr/>
        </p:nvSpPr>
        <p:spPr>
          <a:xfrm flipH="1">
            <a:off x="1290792" y="4084277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é invocado apenas quando necessário e escala automaticamente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AB5C2-652E-22C1-38C4-1E203A5C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3" y="1423607"/>
            <a:ext cx="432524" cy="432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C6D1B0-A03A-277B-2E10-0B6EF982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23" y="2258633"/>
            <a:ext cx="403860" cy="4038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40CB98-BE51-49E5-0B2D-2AB5A215B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63" y="3119238"/>
            <a:ext cx="350520" cy="35052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C36FF8D0-1FD0-DC82-8A89-7B5A4D1D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3" y="4002643"/>
            <a:ext cx="297180" cy="297180"/>
          </a:xfrm>
          <a:prstGeom prst="rect">
            <a:avLst/>
          </a:prstGeom>
        </p:spPr>
      </p:pic>
      <p:sp>
        <p:nvSpPr>
          <p:cNvPr id="39" name="Google Shape;851;p44">
            <a:extLst>
              <a:ext uri="{FF2B5EF4-FFF2-40B4-BE49-F238E27FC236}">
                <a16:creationId xmlns:a16="http://schemas.microsoft.com/office/drawing/2014/main" id="{8452BD80-0A13-CA94-E0B5-520F2C0E5147}"/>
              </a:ext>
            </a:extLst>
          </p:cNvPr>
          <p:cNvSpPr txBox="1">
            <a:spLocks/>
          </p:cNvSpPr>
          <p:nvPr/>
        </p:nvSpPr>
        <p:spPr>
          <a:xfrm>
            <a:off x="352951" y="137727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3" name="Google Shape;851;p44">
            <a:extLst>
              <a:ext uri="{FF2B5EF4-FFF2-40B4-BE49-F238E27FC236}">
                <a16:creationId xmlns:a16="http://schemas.microsoft.com/office/drawing/2014/main" id="{0B2F6C2B-AA7C-A585-FABA-D14071CD9479}"/>
              </a:ext>
            </a:extLst>
          </p:cNvPr>
          <p:cNvSpPr txBox="1">
            <a:spLocks/>
          </p:cNvSpPr>
          <p:nvPr/>
        </p:nvSpPr>
        <p:spPr>
          <a:xfrm>
            <a:off x="352951" y="221186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7" name="Google Shape;851;p44">
            <a:extLst>
              <a:ext uri="{FF2B5EF4-FFF2-40B4-BE49-F238E27FC236}">
                <a16:creationId xmlns:a16="http://schemas.microsoft.com/office/drawing/2014/main" id="{31DA1BF2-962D-5DD5-B1CA-0E30A3526CDA}"/>
              </a:ext>
            </a:extLst>
          </p:cNvPr>
          <p:cNvSpPr txBox="1">
            <a:spLocks/>
          </p:cNvSpPr>
          <p:nvPr/>
        </p:nvSpPr>
        <p:spPr>
          <a:xfrm>
            <a:off x="352950" y="3043218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51" name="Google Shape;851;p44">
            <a:extLst>
              <a:ext uri="{FF2B5EF4-FFF2-40B4-BE49-F238E27FC236}">
                <a16:creationId xmlns:a16="http://schemas.microsoft.com/office/drawing/2014/main" id="{974F927A-E0D4-8F8E-90D0-CE32E3525BCC}"/>
              </a:ext>
            </a:extLst>
          </p:cNvPr>
          <p:cNvSpPr txBox="1">
            <a:spLocks/>
          </p:cNvSpPr>
          <p:nvPr/>
        </p:nvSpPr>
        <p:spPr>
          <a:xfrm>
            <a:off x="352950" y="3909970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903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091401"/>
            <a:ext cx="4918217" cy="4052100"/>
          </a:xfrm>
          <a:prstGeom prst="roundRect">
            <a:avLst>
              <a:gd name="adj" fmla="val 4849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944184" y="1234856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105344" y="110151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27392159-2F70-4041-A51E-21CBF43F0AD7}"/>
              </a:ext>
            </a:extLst>
          </p:cNvPr>
          <p:cNvSpPr txBox="1">
            <a:spLocks/>
          </p:cNvSpPr>
          <p:nvPr/>
        </p:nvSpPr>
        <p:spPr>
          <a:xfrm flipH="1">
            <a:off x="5882639" y="1412468"/>
            <a:ext cx="3164377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consumir mensagens de uma fila do SQS e inserir dados no DynamoDB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as demais ações são definidas, incluindo: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Listagem, recebimento e exclusão de mensagens de fila do SQS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 e criação de tabelas no DynamoDB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Inserção de itens no DynamoDB em tabela específica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FF505B1-05AA-1930-AA46-F96693F207C0}"/>
              </a:ext>
            </a:extLst>
          </p:cNvPr>
          <p:cNvSpPr txBox="1"/>
          <p:nvPr/>
        </p:nvSpPr>
        <p:spPr>
          <a:xfrm>
            <a:off x="804191" y="1101514"/>
            <a:ext cx="488400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SQSGetMessages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sqs:Get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sqs:List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sqs:ReceiveMessage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sqs:DeleteMessage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arn:aws:sqs:sa-east-1:&lt;id&gt;:rock-albuns-messages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DynamoDBManageTables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dynamodb:ListTables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dynamodb:CreateTable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dynamodb:DescribeTable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arn:aws:dynamodb:sa-east-1:&lt;id&gt;:table/rock-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70885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5" name="Google Shape;731;p37">
            <a:extLst>
              <a:ext uri="{FF2B5EF4-FFF2-40B4-BE49-F238E27FC236}">
                <a16:creationId xmlns:a16="http://schemas.microsoft.com/office/drawing/2014/main" id="{BF4C0056-5A0F-3D55-CF70-0992D655B15D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6" name="Google Shape;398;p31">
            <a:extLst>
              <a:ext uri="{FF2B5EF4-FFF2-40B4-BE49-F238E27FC236}">
                <a16:creationId xmlns:a16="http://schemas.microsoft.com/office/drawing/2014/main" id="{DEA1151C-43D5-5832-9E5C-AD7545C07343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55C3B11-E7B2-6A3D-324E-C9C358690A28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7457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4262945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5249744" y="1229873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5410904" y="10965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5172372" y="1406273"/>
            <a:ext cx="3796365" cy="17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inicia com a importação das bibliotecas, configuração de logs e uma etapa essencial para coleta de variáveis de ambiente. Essa configuração pode ser feita na própria função Lambda para inserir parâmetros conforme os recursos utilizados.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configurar variáveis de ambiente na função, basta seguir a rota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Configuration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Environment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Variables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45" name="Google Shape;731;p37">
            <a:extLst>
              <a:ext uri="{FF2B5EF4-FFF2-40B4-BE49-F238E27FC236}">
                <a16:creationId xmlns:a16="http://schemas.microsoft.com/office/drawing/2014/main" id="{BF4C0056-5A0F-3D55-CF70-0992D655B15D}"/>
              </a:ext>
            </a:extLst>
          </p:cNvPr>
          <p:cNvSpPr txBox="1">
            <a:spLocks/>
          </p:cNvSpPr>
          <p:nvPr/>
        </p:nvSpPr>
        <p:spPr>
          <a:xfrm>
            <a:off x="5191511" y="438435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6" name="Google Shape;398;p31">
            <a:extLst>
              <a:ext uri="{FF2B5EF4-FFF2-40B4-BE49-F238E27FC236}">
                <a16:creationId xmlns:a16="http://schemas.microsoft.com/office/drawing/2014/main" id="{DEA1151C-43D5-5832-9E5C-AD7545C07343}"/>
              </a:ext>
            </a:extLst>
          </p:cNvPr>
          <p:cNvSpPr txBox="1">
            <a:spLocks/>
          </p:cNvSpPr>
          <p:nvPr/>
        </p:nvSpPr>
        <p:spPr>
          <a:xfrm>
            <a:off x="5299233" y="422041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0C0AF0-E656-998B-9322-42E38B93A635}"/>
              </a:ext>
            </a:extLst>
          </p:cNvPr>
          <p:cNvSpPr txBox="1"/>
          <p:nvPr/>
        </p:nvSpPr>
        <p:spPr>
          <a:xfrm>
            <a:off x="909430" y="1191658"/>
            <a:ext cx="41045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objeto de logging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variáveis de ambiente da função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KeyError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padrões para auxiliar testes locais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recursos via boto3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7D43A8-48F3-CFF6-25F2-71A1B6E7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32" y="3123799"/>
            <a:ext cx="3718995" cy="10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22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612753" y="1188745"/>
            <a:ext cx="8355984" cy="323009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0C0AF0-E656-998B-9322-42E38B93A635}"/>
              </a:ext>
            </a:extLst>
          </p:cNvPr>
          <p:cNvSpPr txBox="1"/>
          <p:nvPr/>
        </p:nvSpPr>
        <p:spPr>
          <a:xfrm>
            <a:off x="625404" y="1245979"/>
            <a:ext cx="85850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objeto de fila via recurso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sqs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sqs.get_queue_by_name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QueueName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'Mensagens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coletadas por evento: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chunck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de mensagens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parâmetros do evento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messageId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Escrevendo no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response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table.put_item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logger.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'Mensagem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inserida com sucesso na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{DYNAMODB_TABLE}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inserir mensagem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{DYNAMODB_TABLE}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9E89DBA3-ECB8-F4B6-C8D1-FBD4F81748A7}"/>
              </a:ext>
            </a:extLst>
          </p:cNvPr>
          <p:cNvSpPr txBox="1">
            <a:spLocks/>
          </p:cNvSpPr>
          <p:nvPr/>
        </p:nvSpPr>
        <p:spPr>
          <a:xfrm flipH="1">
            <a:off x="591042" y="4473707"/>
            <a:ext cx="8377694" cy="53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inicia com a coleta da mensagem recebida através do evento seguida pela posterior extração de conteúdo da mensagem (id e body). Por fim, o conteúdo é escrito em tabela do DynamoDB.</a:t>
            </a:r>
          </a:p>
        </p:txBody>
      </p:sp>
    </p:spTree>
    <p:extLst>
      <p:ext uri="{BB962C8B-B14F-4D97-AF65-F5344CB8AC3E}">
        <p14:creationId xmlns:p14="http://schemas.microsoft.com/office/powerpoint/2010/main" val="42631928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4803965" cy="36327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5736549" y="122618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5897709" y="109283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5661926" y="1406272"/>
            <a:ext cx="3306809" cy="286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todo o procedimento de desenvolvimento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configurar um gatilho para acionamento da função com base em mensagens escritas no SQS.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formato, a cada mensagem publicada na fila, a função Lambda é acionada com a possibilidade de coletar os parâmetros da mensagem como o argumento de evento da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configuração do gatilho, vale destacar a opção “Batch Size” como um parâmetro indicativo da quantidade de mensagens máximas recebidas (cada gatilho pode conter até 10 mensagens).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B0E270-4924-134C-F266-5E4B88D6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69" y="1326689"/>
            <a:ext cx="4463210" cy="32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31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SCRIPT “PUT”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5"/>
            <a:ext cx="7672984" cy="252981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751014" y="3820904"/>
            <a:ext cx="7525384" cy="100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fim, com tudo estabelecido, é possível navegar novamente até a instância EC2 e realizar a execução do script configurado para envio de objetos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fila do SQS. No exemplo acima, foram enviadas 50 mensagens para a fila e, se o gatilho configurado estiver funcional, a função Lambda será acionada sucessivas vezes para coletar as mensagens e escrevê-las em tabela do DynamoDB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00971D-C283-2298-DD8F-8001CD4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50" y="1291088"/>
            <a:ext cx="7352048" cy="2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807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VALEU!</a:t>
            </a:r>
            <a:endParaRPr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93" y="2357041"/>
            <a:ext cx="1955484" cy="195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2384;p76">
            <a:extLst>
              <a:ext uri="{FF2B5EF4-FFF2-40B4-BE49-F238E27FC236}">
                <a16:creationId xmlns:a16="http://schemas.microsoft.com/office/drawing/2014/main" id="{47C3347D-860B-2F39-F649-C2721BEDA7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534" y="1555917"/>
            <a:ext cx="310071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Foi ótimo contar com a presença de vocês em mais esse treinamento!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3"/>
              </a:rPr>
              <a:t>A Cloud Guru (Mark </a:t>
            </a:r>
            <a:r>
              <a:rPr lang="pt-BR" dirty="0" err="1">
                <a:hlinkClick r:id="rId3"/>
              </a:rPr>
              <a:t>Richman</a:t>
            </a:r>
            <a:r>
              <a:rPr lang="pt-BR" dirty="0">
                <a:hlinkClick r:id="rId3"/>
              </a:rPr>
              <a:t>) – </a:t>
            </a:r>
            <a:r>
              <a:rPr lang="pt-BR" dirty="0" err="1">
                <a:hlinkClick r:id="rId3"/>
              </a:rPr>
              <a:t>Automating</a:t>
            </a:r>
            <a:r>
              <a:rPr lang="pt-BR" dirty="0">
                <a:hlinkClick r:id="rId3"/>
              </a:rPr>
              <a:t> AWS </a:t>
            </a:r>
            <a:r>
              <a:rPr lang="pt-BR" dirty="0" err="1">
                <a:hlinkClick r:id="rId3"/>
              </a:rPr>
              <a:t>with</a:t>
            </a:r>
            <a:r>
              <a:rPr lang="pt-BR" dirty="0">
                <a:hlinkClick r:id="rId3"/>
              </a:rPr>
              <a:t> Lambda, Python and Boto3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4"/>
              </a:rPr>
              <a:t>Udemy (Neal Davis) – Cloud </a:t>
            </a:r>
            <a:r>
              <a:rPr lang="pt-BR" dirty="0" err="1">
                <a:hlinkClick r:id="rId4"/>
              </a:rPr>
              <a:t>Practitioner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Exam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5"/>
              </a:rPr>
              <a:t>Udemy (Neal Davis) – </a:t>
            </a:r>
            <a:r>
              <a:rPr lang="pt-BR" dirty="0" err="1">
                <a:hlinkClick r:id="rId5"/>
              </a:rPr>
              <a:t>Solutions</a:t>
            </a:r>
            <a:r>
              <a:rPr lang="pt-BR" dirty="0">
                <a:hlinkClick r:id="rId5"/>
              </a:rPr>
              <a:t> Architect </a:t>
            </a:r>
            <a:r>
              <a:rPr lang="pt-BR" dirty="0" err="1">
                <a:hlinkClick r:id="rId5"/>
              </a:rPr>
              <a:t>Associate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Exam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6"/>
              </a:rPr>
              <a:t>YouTube (Douglas </a:t>
            </a:r>
            <a:r>
              <a:rPr lang="pt-BR" dirty="0" err="1">
                <a:hlinkClick r:id="rId6"/>
              </a:rPr>
              <a:t>Mugnos</a:t>
            </a:r>
            <a:r>
              <a:rPr lang="pt-BR" dirty="0">
                <a:hlinkClick r:id="rId6"/>
              </a:rPr>
              <a:t>) – Minha primeira função Lambda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7"/>
              </a:rPr>
              <a:t>YouTube (Um Inventor Qualquer) – Aprenda AWS neste Curso Prático GRATUITO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8"/>
              </a:rPr>
              <a:t>YouTube (Cristiano </a:t>
            </a:r>
            <a:r>
              <a:rPr lang="pt-BR" dirty="0" err="1">
                <a:hlinkClick r:id="rId8"/>
              </a:rPr>
              <a:t>Pelizzari</a:t>
            </a:r>
            <a:r>
              <a:rPr lang="pt-BR" dirty="0">
                <a:hlinkClick r:id="rId8"/>
              </a:rPr>
              <a:t>) – Treinamento AWS – Funções Lambda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de aplicações utilizando o AWS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955066-0527-ECCF-8EC3-D42363D4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7" y="1395045"/>
            <a:ext cx="5981700" cy="17920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3D72E-F7E3-845B-F10E-AF3EDDD7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885646"/>
            <a:ext cx="7063740" cy="20962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0174D0-970F-7FBC-CED3-60A108D5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50" y="2655161"/>
            <a:ext cx="7581900" cy="1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extraídos do curso da plataforma A Cloud Guru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B5886-6A9F-BC98-F193-C0F1F9AB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" y="1172199"/>
            <a:ext cx="6113833" cy="2388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5A3D6C-2261-2D12-AFCD-B31D2F97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6" y="1821639"/>
            <a:ext cx="6736073" cy="23074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816A97-EE4E-56E7-3110-7B964BBA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909" y="2476281"/>
            <a:ext cx="6424577" cy="2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lack and white samsung hard disk drive">
            <a:extLst>
              <a:ext uri="{FF2B5EF4-FFF2-40B4-BE49-F238E27FC236}">
                <a16:creationId xmlns:a16="http://schemas.microsoft.com/office/drawing/2014/main" id="{D32C6862-0BF9-F750-FE42-2F10081C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7"/>
          <a:stretch/>
        </p:blipFill>
        <p:spPr bwMode="auto">
          <a:xfrm>
            <a:off x="6196168" y="1469861"/>
            <a:ext cx="2111210" cy="2783407"/>
          </a:xfrm>
          <a:prstGeom prst="roundRect">
            <a:avLst>
              <a:gd name="adj" fmla="val 10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rown-and-white clocks">
            <a:extLst>
              <a:ext uri="{FF2B5EF4-FFF2-40B4-BE49-F238E27FC236}">
                <a16:creationId xmlns:a16="http://schemas.microsoft.com/office/drawing/2014/main" id="{FFACE006-68C9-2D0F-B9A8-13DCAED7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1504822"/>
            <a:ext cx="2036790" cy="2713487"/>
          </a:xfrm>
          <a:prstGeom prst="roundRect">
            <a:avLst>
              <a:gd name="adj" fmla="val 8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as cobranças atreladas ao uso do serviço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oogle Shape;1878;p66">
            <a:extLst>
              <a:ext uri="{FF2B5EF4-FFF2-40B4-BE49-F238E27FC236}">
                <a16:creationId xmlns:a16="http://schemas.microsoft.com/office/drawing/2014/main" id="{DCE98B87-1E8F-0A09-7EEE-D10995458D92}"/>
              </a:ext>
            </a:extLst>
          </p:cNvPr>
          <p:cNvGrpSpPr/>
          <p:nvPr/>
        </p:nvGrpSpPr>
        <p:grpSpPr>
          <a:xfrm>
            <a:off x="514177" y="1626907"/>
            <a:ext cx="2688731" cy="3871458"/>
            <a:chOff x="2949741" y="1578225"/>
            <a:chExt cx="3244516" cy="4671724"/>
          </a:xfrm>
        </p:grpSpPr>
        <p:sp>
          <p:nvSpPr>
            <p:cNvPr id="11" name="Google Shape;1879;p66">
              <a:extLst>
                <a:ext uri="{FF2B5EF4-FFF2-40B4-BE49-F238E27FC236}">
                  <a16:creationId xmlns:a16="http://schemas.microsoft.com/office/drawing/2014/main" id="{B1732D9A-FAC0-44C3-21BC-867EA31F733E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0;p66">
              <a:extLst>
                <a:ext uri="{FF2B5EF4-FFF2-40B4-BE49-F238E27FC236}">
                  <a16:creationId xmlns:a16="http://schemas.microsoft.com/office/drawing/2014/main" id="{266D7DDC-4F6E-9C53-ACB3-EF1BCC7A9139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1;p66">
              <a:extLst>
                <a:ext uri="{FF2B5EF4-FFF2-40B4-BE49-F238E27FC236}">
                  <a16:creationId xmlns:a16="http://schemas.microsoft.com/office/drawing/2014/main" id="{923AD89B-6659-6400-4D4A-782DC9830236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2;p66">
              <a:extLst>
                <a:ext uri="{FF2B5EF4-FFF2-40B4-BE49-F238E27FC236}">
                  <a16:creationId xmlns:a16="http://schemas.microsoft.com/office/drawing/2014/main" id="{F3C6C9BF-4D78-7541-421F-E04550C1F2C3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3;p66">
              <a:extLst>
                <a:ext uri="{FF2B5EF4-FFF2-40B4-BE49-F238E27FC236}">
                  <a16:creationId xmlns:a16="http://schemas.microsoft.com/office/drawing/2014/main" id="{6C3A8AC0-F94A-0C8B-E5E3-D3B5C42636BF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4;p66">
              <a:extLst>
                <a:ext uri="{FF2B5EF4-FFF2-40B4-BE49-F238E27FC236}">
                  <a16:creationId xmlns:a16="http://schemas.microsoft.com/office/drawing/2014/main" id="{C66377D6-7A08-3EF0-172F-9A0ACB626FBB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5;p66">
              <a:extLst>
                <a:ext uri="{FF2B5EF4-FFF2-40B4-BE49-F238E27FC236}">
                  <a16:creationId xmlns:a16="http://schemas.microsoft.com/office/drawing/2014/main" id="{F76255F1-10F8-1696-E4B2-C6B087395189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6;p66">
              <a:extLst>
                <a:ext uri="{FF2B5EF4-FFF2-40B4-BE49-F238E27FC236}">
                  <a16:creationId xmlns:a16="http://schemas.microsoft.com/office/drawing/2014/main" id="{B262EF7A-4F61-6518-19E5-C1D9E4FF4403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7;p66">
              <a:extLst>
                <a:ext uri="{FF2B5EF4-FFF2-40B4-BE49-F238E27FC236}">
                  <a16:creationId xmlns:a16="http://schemas.microsoft.com/office/drawing/2014/main" id="{E8995E74-C249-C470-EF9D-E7F929AA7AEB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8;p66">
              <a:extLst>
                <a:ext uri="{FF2B5EF4-FFF2-40B4-BE49-F238E27FC236}">
                  <a16:creationId xmlns:a16="http://schemas.microsoft.com/office/drawing/2014/main" id="{94C832A8-2F60-44E7-162D-257002EFF3BA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9;p66">
              <a:extLst>
                <a:ext uri="{FF2B5EF4-FFF2-40B4-BE49-F238E27FC236}">
                  <a16:creationId xmlns:a16="http://schemas.microsoft.com/office/drawing/2014/main" id="{431D21D7-D5E3-90F4-5E5C-2A9EE04BC871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0;p66">
              <a:extLst>
                <a:ext uri="{FF2B5EF4-FFF2-40B4-BE49-F238E27FC236}">
                  <a16:creationId xmlns:a16="http://schemas.microsoft.com/office/drawing/2014/main" id="{8672C365-4305-ABA5-394F-95889CB7A76A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1;p66">
              <a:extLst>
                <a:ext uri="{FF2B5EF4-FFF2-40B4-BE49-F238E27FC236}">
                  <a16:creationId xmlns:a16="http://schemas.microsoft.com/office/drawing/2014/main" id="{A4785A23-D873-28D2-7A27-7D4B4E022B7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2;p66">
              <a:extLst>
                <a:ext uri="{FF2B5EF4-FFF2-40B4-BE49-F238E27FC236}">
                  <a16:creationId xmlns:a16="http://schemas.microsoft.com/office/drawing/2014/main" id="{902B0810-44CB-28A1-F665-85FF272FE926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3;p66">
              <a:extLst>
                <a:ext uri="{FF2B5EF4-FFF2-40B4-BE49-F238E27FC236}">
                  <a16:creationId xmlns:a16="http://schemas.microsoft.com/office/drawing/2014/main" id="{B64F7740-6796-47E8-21AA-EF7B5C896C2F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4;p66">
              <a:extLst>
                <a:ext uri="{FF2B5EF4-FFF2-40B4-BE49-F238E27FC236}">
                  <a16:creationId xmlns:a16="http://schemas.microsoft.com/office/drawing/2014/main" id="{09D8DAE5-4ED8-5106-B18C-9C7A384E969F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5;p66">
              <a:extLst>
                <a:ext uri="{FF2B5EF4-FFF2-40B4-BE49-F238E27FC236}">
                  <a16:creationId xmlns:a16="http://schemas.microsoft.com/office/drawing/2014/main" id="{B68B10EC-6BC7-DA98-E5AF-99988B4EF108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6;p66">
              <a:extLst>
                <a:ext uri="{FF2B5EF4-FFF2-40B4-BE49-F238E27FC236}">
                  <a16:creationId xmlns:a16="http://schemas.microsoft.com/office/drawing/2014/main" id="{5D0FB172-2191-195A-5352-08E17F375161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7;p66">
              <a:extLst>
                <a:ext uri="{FF2B5EF4-FFF2-40B4-BE49-F238E27FC236}">
                  <a16:creationId xmlns:a16="http://schemas.microsoft.com/office/drawing/2014/main" id="{0C7B9DA6-4D72-3822-29E2-C42435BC3789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8;p66">
              <a:extLst>
                <a:ext uri="{FF2B5EF4-FFF2-40B4-BE49-F238E27FC236}">
                  <a16:creationId xmlns:a16="http://schemas.microsoft.com/office/drawing/2014/main" id="{22CDD502-B300-A1D3-C3E4-F4596591F3D6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9;p66">
              <a:extLst>
                <a:ext uri="{FF2B5EF4-FFF2-40B4-BE49-F238E27FC236}">
                  <a16:creationId xmlns:a16="http://schemas.microsoft.com/office/drawing/2014/main" id="{D5BE3D5E-998B-C6A0-7F25-4ACFF31369CD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0;p66">
              <a:extLst>
                <a:ext uri="{FF2B5EF4-FFF2-40B4-BE49-F238E27FC236}">
                  <a16:creationId xmlns:a16="http://schemas.microsoft.com/office/drawing/2014/main" id="{D5C69D69-9F6E-7667-7855-3E16B6FEAAA5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1;p66">
              <a:extLst>
                <a:ext uri="{FF2B5EF4-FFF2-40B4-BE49-F238E27FC236}">
                  <a16:creationId xmlns:a16="http://schemas.microsoft.com/office/drawing/2014/main" id="{0EEF2636-92AA-17F9-DF6F-2A6CEEBD2D37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2;p66">
              <a:extLst>
                <a:ext uri="{FF2B5EF4-FFF2-40B4-BE49-F238E27FC236}">
                  <a16:creationId xmlns:a16="http://schemas.microsoft.com/office/drawing/2014/main" id="{B2BC79C7-402F-48A3-7981-A1F3D98BF247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3;p66">
              <a:extLst>
                <a:ext uri="{FF2B5EF4-FFF2-40B4-BE49-F238E27FC236}">
                  <a16:creationId xmlns:a16="http://schemas.microsoft.com/office/drawing/2014/main" id="{0E0B08B1-CBB2-BD9F-C0EE-09007F32A7BB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4;p66">
              <a:extLst>
                <a:ext uri="{FF2B5EF4-FFF2-40B4-BE49-F238E27FC236}">
                  <a16:creationId xmlns:a16="http://schemas.microsoft.com/office/drawing/2014/main" id="{F9EC6DE3-945D-6F78-1FBD-E0EACD7E3EC2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5;p66">
              <a:extLst>
                <a:ext uri="{FF2B5EF4-FFF2-40B4-BE49-F238E27FC236}">
                  <a16:creationId xmlns:a16="http://schemas.microsoft.com/office/drawing/2014/main" id="{7BD8CE22-29F2-783C-E927-297F904CB166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6;p66">
              <a:extLst>
                <a:ext uri="{FF2B5EF4-FFF2-40B4-BE49-F238E27FC236}">
                  <a16:creationId xmlns:a16="http://schemas.microsoft.com/office/drawing/2014/main" id="{8DEDD753-3D91-1A9B-A5DF-2C977E7BAB20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7;p66">
              <a:extLst>
                <a:ext uri="{FF2B5EF4-FFF2-40B4-BE49-F238E27FC236}">
                  <a16:creationId xmlns:a16="http://schemas.microsoft.com/office/drawing/2014/main" id="{E6EA58F9-690C-3096-0513-52402D2D2D9B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8;p66">
              <a:extLst>
                <a:ext uri="{FF2B5EF4-FFF2-40B4-BE49-F238E27FC236}">
                  <a16:creationId xmlns:a16="http://schemas.microsoft.com/office/drawing/2014/main" id="{33D48C44-7D2E-099E-6018-D4C2D6856D7F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9;p66">
              <a:extLst>
                <a:ext uri="{FF2B5EF4-FFF2-40B4-BE49-F238E27FC236}">
                  <a16:creationId xmlns:a16="http://schemas.microsoft.com/office/drawing/2014/main" id="{D002EA1D-247E-8E00-0CFF-62409A2EDE34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0;p66">
              <a:extLst>
                <a:ext uri="{FF2B5EF4-FFF2-40B4-BE49-F238E27FC236}">
                  <a16:creationId xmlns:a16="http://schemas.microsoft.com/office/drawing/2014/main" id="{F070ADCA-3121-D5B4-4CF6-4237B440F052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1;p66">
              <a:extLst>
                <a:ext uri="{FF2B5EF4-FFF2-40B4-BE49-F238E27FC236}">
                  <a16:creationId xmlns:a16="http://schemas.microsoft.com/office/drawing/2014/main" id="{E9CC6A4B-C161-D1E7-6806-FB089638E4B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2;p66">
              <a:extLst>
                <a:ext uri="{FF2B5EF4-FFF2-40B4-BE49-F238E27FC236}">
                  <a16:creationId xmlns:a16="http://schemas.microsoft.com/office/drawing/2014/main" id="{946BC97E-82C0-E42F-565B-D87076472381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3;p66">
              <a:extLst>
                <a:ext uri="{FF2B5EF4-FFF2-40B4-BE49-F238E27FC236}">
                  <a16:creationId xmlns:a16="http://schemas.microsoft.com/office/drawing/2014/main" id="{B7E15720-F9DE-1FC1-7243-D445FF32E060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4;p66">
              <a:extLst>
                <a:ext uri="{FF2B5EF4-FFF2-40B4-BE49-F238E27FC236}">
                  <a16:creationId xmlns:a16="http://schemas.microsoft.com/office/drawing/2014/main" id="{6581BE81-9C6A-3510-7A99-238E4D8E1975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359E3C52-E2D0-13AB-7F6D-6F16D87F773F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6;p66">
              <a:extLst>
                <a:ext uri="{FF2B5EF4-FFF2-40B4-BE49-F238E27FC236}">
                  <a16:creationId xmlns:a16="http://schemas.microsoft.com/office/drawing/2014/main" id="{7169CA61-E29E-1B0A-7D29-8E1C7408EDAD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7;p66">
              <a:extLst>
                <a:ext uri="{FF2B5EF4-FFF2-40B4-BE49-F238E27FC236}">
                  <a16:creationId xmlns:a16="http://schemas.microsoft.com/office/drawing/2014/main" id="{9AD3434B-5148-B6E0-85A9-8D1CE2A2D887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8;p66">
              <a:extLst>
                <a:ext uri="{FF2B5EF4-FFF2-40B4-BE49-F238E27FC236}">
                  <a16:creationId xmlns:a16="http://schemas.microsoft.com/office/drawing/2014/main" id="{FD8ED583-088B-E505-1A08-A981F8E7C1B2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9;p66">
              <a:extLst>
                <a:ext uri="{FF2B5EF4-FFF2-40B4-BE49-F238E27FC236}">
                  <a16:creationId xmlns:a16="http://schemas.microsoft.com/office/drawing/2014/main" id="{16D59268-B575-FCD0-32CC-C8A30F56D981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0;p66">
              <a:extLst>
                <a:ext uri="{FF2B5EF4-FFF2-40B4-BE49-F238E27FC236}">
                  <a16:creationId xmlns:a16="http://schemas.microsoft.com/office/drawing/2014/main" id="{BABE8007-5361-96BF-E162-FB5C3B2322A9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1;p66">
              <a:extLst>
                <a:ext uri="{FF2B5EF4-FFF2-40B4-BE49-F238E27FC236}">
                  <a16:creationId xmlns:a16="http://schemas.microsoft.com/office/drawing/2014/main" id="{08DAEB02-0586-62EF-C9F3-C8910A99B9CA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2;p66">
              <a:extLst>
                <a:ext uri="{FF2B5EF4-FFF2-40B4-BE49-F238E27FC236}">
                  <a16:creationId xmlns:a16="http://schemas.microsoft.com/office/drawing/2014/main" id="{E82A9299-B36E-A320-C750-D764DDFB6CD2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3;p66">
              <a:extLst>
                <a:ext uri="{FF2B5EF4-FFF2-40B4-BE49-F238E27FC236}">
                  <a16:creationId xmlns:a16="http://schemas.microsoft.com/office/drawing/2014/main" id="{29EA92E9-04FB-A338-9BA8-D4F703BDFC18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4;p66">
              <a:extLst>
                <a:ext uri="{FF2B5EF4-FFF2-40B4-BE49-F238E27FC236}">
                  <a16:creationId xmlns:a16="http://schemas.microsoft.com/office/drawing/2014/main" id="{5B00ABAC-2D02-CA28-D94B-823D153C56D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5;p66">
              <a:extLst>
                <a:ext uri="{FF2B5EF4-FFF2-40B4-BE49-F238E27FC236}">
                  <a16:creationId xmlns:a16="http://schemas.microsoft.com/office/drawing/2014/main" id="{165DE462-A4B1-9FC8-6BCE-306BEACA0E84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6;p66">
              <a:extLst>
                <a:ext uri="{FF2B5EF4-FFF2-40B4-BE49-F238E27FC236}">
                  <a16:creationId xmlns:a16="http://schemas.microsoft.com/office/drawing/2014/main" id="{59B37ABB-C0A4-03D7-B306-FCAE0A04754D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27;p66">
              <a:extLst>
                <a:ext uri="{FF2B5EF4-FFF2-40B4-BE49-F238E27FC236}">
                  <a16:creationId xmlns:a16="http://schemas.microsoft.com/office/drawing/2014/main" id="{2446F3CA-9740-6E3C-F36C-7BFA012030BC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C175960A-244D-905C-6140-723168FF592B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44541521-6D13-C86F-1BD0-B43410FAF0FC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D108753A-A3BF-7B4C-884A-5C5D92A88E83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C30F7C44-31EE-51BA-4F74-B33D3AD59B51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B3D65B88-6F14-ED97-2A2E-8086B01083D2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699EFE8-F205-D129-4984-CF8B131A8487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92B0C753-71E0-2CE6-4EB3-D16D7D7C53D4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EC8B959C-0D91-391A-5F37-A3A6160A2C48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3308F69F-3D20-BF45-3C46-68036FFCE179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D3745E-4A8B-A067-FB2A-A09C31EB8047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5C71693C-776A-E784-866F-056CE283F777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511C534F-D55B-1FD4-3716-1C59D7C0EF7A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FC8222A0-5F1F-97C1-F9F1-AB3F7EAACBFC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D1EDE35C-CDB6-52E2-E4FF-8059D2260B01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8DEE910F-F7AF-DDB0-C676-1D24EC1473EB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BE2515C2-C29F-03F4-974B-833B72187F96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95585FFA-303E-5CD4-65CB-F38BDA266A09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21ACF88B-1FEB-C87D-D9EB-DF0A65636BDB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5117B7E-B975-1D6E-A85D-F0A0A9C759B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A4C706B6-1FB8-2E03-4CC3-DB27695E01A0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07063633-2804-8174-5313-826C3D25C13E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3CD2F542-B6D2-2799-C761-419F36E19689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3B6DF4FF-12A2-7A4B-E3A5-EF43C970CDEE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A613E87-3A04-19DA-9C72-2CFFDD8B218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CAA7A58E-1CED-6FF6-7681-DC56F7171034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D2D571D6-7E5B-A5FC-7C82-B92F8841E81D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93EABCD-4C87-BA1F-01A2-B12A23EFDD6B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7E84105-F7C1-3B00-5BAF-E77AFBD42959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284C70BE-12F8-F008-567D-DCDB99BCD4D8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088D18F6-962E-EEF6-16DE-ACE74ECCAA2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F136292F-1CDF-0B68-230F-063B64A0FD8B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32B72DFD-8627-F56D-77CF-438713E84351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7268C7CF-EB7C-CA86-0EB7-7D13F57FF7E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FDDAAE7B-59F4-3D08-8F87-7B69D3B669B4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6BA2E514-0420-E932-9000-8319BB7392FB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AC947AE5-695B-B8E0-DE58-D3D90C406C37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39520D31-D613-E9DB-3715-3A464AA62B52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3779050" y="1489326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581;p57">
            <a:extLst>
              <a:ext uri="{FF2B5EF4-FFF2-40B4-BE49-F238E27FC236}">
                <a16:creationId xmlns:a16="http://schemas.microsoft.com/office/drawing/2014/main" id="{79E9930C-7E1F-CC1D-D2BD-C9CC7C2A65B6}"/>
              </a:ext>
            </a:extLst>
          </p:cNvPr>
          <p:cNvSpPr/>
          <p:nvPr/>
        </p:nvSpPr>
        <p:spPr>
          <a:xfrm>
            <a:off x="6196169" y="1489325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3789731" y="1518241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TEMPO DE EXECUÇÃO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A6A4260-85E3-CF49-6388-12535B46D137}"/>
              </a:ext>
            </a:extLst>
          </p:cNvPr>
          <p:cNvCxnSpPr/>
          <p:nvPr/>
        </p:nvCxnSpPr>
        <p:spPr>
          <a:xfrm>
            <a:off x="3848100" y="2194560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950;p48">
            <a:extLst>
              <a:ext uri="{FF2B5EF4-FFF2-40B4-BE49-F238E27FC236}">
                <a16:creationId xmlns:a16="http://schemas.microsoft.com/office/drawing/2014/main" id="{65A45815-C93B-F905-A03D-89473382E649}"/>
              </a:ext>
            </a:extLst>
          </p:cNvPr>
          <p:cNvSpPr txBox="1">
            <a:spLocks/>
          </p:cNvSpPr>
          <p:nvPr/>
        </p:nvSpPr>
        <p:spPr>
          <a:xfrm flipH="1">
            <a:off x="6205458" y="1523703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REQUISIÇÕES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76750EA8-B21A-9E5C-F936-70338DE2FB77}"/>
              </a:ext>
            </a:extLst>
          </p:cNvPr>
          <p:cNvCxnSpPr/>
          <p:nvPr/>
        </p:nvCxnSpPr>
        <p:spPr>
          <a:xfrm>
            <a:off x="6263827" y="2200022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3829234" y="2270701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A cobrança é realizada para cada 1ms de execução da função Lambda. A duração é calculada a partir do momento que o código começa a ser executado até ele retornar ou encerrar.</a:t>
            </a:r>
          </a:p>
        </p:txBody>
      </p:sp>
      <p:sp>
        <p:nvSpPr>
          <p:cNvPr id="110" name="Google Shape;950;p48">
            <a:extLst>
              <a:ext uri="{FF2B5EF4-FFF2-40B4-BE49-F238E27FC236}">
                <a16:creationId xmlns:a16="http://schemas.microsoft.com/office/drawing/2014/main" id="{E391E521-4045-03E7-450F-6810802271C6}"/>
              </a:ext>
            </a:extLst>
          </p:cNvPr>
          <p:cNvSpPr txBox="1">
            <a:spLocks/>
          </p:cNvSpPr>
          <p:nvPr/>
        </p:nvSpPr>
        <p:spPr>
          <a:xfrm flipH="1">
            <a:off x="6268503" y="2286058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Na abordagem de “pagar apenas pelo consumo”, os custos atrelados às funções dependem da quantidade de execuções. </a:t>
            </a:r>
          </a:p>
        </p:txBody>
      </p:sp>
      <p:cxnSp>
        <p:nvCxnSpPr>
          <p:cNvPr id="105" name="Conector: Angulado 104">
            <a:extLst>
              <a:ext uri="{FF2B5EF4-FFF2-40B4-BE49-F238E27FC236}">
                <a16:creationId xmlns:a16="http://schemas.microsoft.com/office/drawing/2014/main" id="{6636551C-F4E6-1C53-3AA0-CE105749FD15}"/>
              </a:ext>
            </a:extLst>
          </p:cNvPr>
          <p:cNvCxnSpPr>
            <a:cxnSpLocks/>
            <a:stCxn id="100" idx="0"/>
            <a:endCxn id="102" idx="0"/>
          </p:cNvCxnSpPr>
          <p:nvPr/>
        </p:nvCxnSpPr>
        <p:spPr>
          <a:xfrm rot="5400000" flipH="1" flipV="1">
            <a:off x="6043214" y="280767"/>
            <a:ext cx="1" cy="2417119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>
            <a:extLst>
              <a:ext uri="{FF2B5EF4-FFF2-40B4-BE49-F238E27FC236}">
                <a16:creationId xmlns:a16="http://schemas.microsoft.com/office/drawing/2014/main" id="{F9A9C132-9851-CB14-6DD5-4ACA6CB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13" y="2630659"/>
            <a:ext cx="843609" cy="843609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6F031BE6-8C51-4D39-EC03-53C913EA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16" y="2463870"/>
            <a:ext cx="1557864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A95DB96A-E4E1-9169-CC2F-32707E9A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9" y="2611173"/>
            <a:ext cx="988163" cy="988163"/>
          </a:xfrm>
          <a:prstGeom prst="rect">
            <a:avLst/>
          </a:prstGeom>
        </p:spPr>
      </p:pic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099" y="960360"/>
            <a:ext cx="4626921" cy="1529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que é </a:t>
            </a:r>
            <a:b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NECESSÁRIO </a:t>
            </a:r>
            <a:b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criar uma</a:t>
            </a:r>
            <a:br>
              <a:rPr lang="en" sz="18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FUNÇÃO LAMBDA?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8860" y="474001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581;p57">
            <a:extLst>
              <a:ext uri="{FF2B5EF4-FFF2-40B4-BE49-F238E27FC236}">
                <a16:creationId xmlns:a16="http://schemas.microsoft.com/office/drawing/2014/main" id="{6D7B05ED-BFB0-8863-94E7-D53EFD3C94BC}"/>
              </a:ext>
            </a:extLst>
          </p:cNvPr>
          <p:cNvSpPr/>
          <p:nvPr/>
        </p:nvSpPr>
        <p:spPr>
          <a:xfrm>
            <a:off x="795219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81;p57">
            <a:extLst>
              <a:ext uri="{FF2B5EF4-FFF2-40B4-BE49-F238E27FC236}">
                <a16:creationId xmlns:a16="http://schemas.microsoft.com/office/drawing/2014/main" id="{EDE52434-117A-71E5-AADF-B569C52239FC}"/>
              </a:ext>
            </a:extLst>
          </p:cNvPr>
          <p:cNvSpPr/>
          <p:nvPr/>
        </p:nvSpPr>
        <p:spPr>
          <a:xfrm>
            <a:off x="2585861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81;p57">
            <a:extLst>
              <a:ext uri="{FF2B5EF4-FFF2-40B4-BE49-F238E27FC236}">
                <a16:creationId xmlns:a16="http://schemas.microsoft.com/office/drawing/2014/main" id="{D3267F44-96EA-47C3-F5D4-5FDBDFF56FC1}"/>
              </a:ext>
            </a:extLst>
          </p:cNvPr>
          <p:cNvSpPr/>
          <p:nvPr/>
        </p:nvSpPr>
        <p:spPr>
          <a:xfrm>
            <a:off x="4371450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3BA2CC6-681B-70FA-9D22-1E989E50AFFB}"/>
              </a:ext>
            </a:extLst>
          </p:cNvPr>
          <p:cNvSpPr txBox="1">
            <a:spLocks/>
          </p:cNvSpPr>
          <p:nvPr/>
        </p:nvSpPr>
        <p:spPr>
          <a:xfrm flipH="1">
            <a:off x="795218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A7418E0D-27C4-460B-44B9-3B7545B15EB7}"/>
              </a:ext>
            </a:extLst>
          </p:cNvPr>
          <p:cNvSpPr txBox="1">
            <a:spLocks/>
          </p:cNvSpPr>
          <p:nvPr/>
        </p:nvSpPr>
        <p:spPr>
          <a:xfrm flipH="1">
            <a:off x="2595375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PERMISSÕES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78A781E4-EC84-F4DC-061D-837698CE55C9}"/>
              </a:ext>
            </a:extLst>
          </p:cNvPr>
          <p:cNvSpPr txBox="1">
            <a:spLocks/>
          </p:cNvSpPr>
          <p:nvPr/>
        </p:nvSpPr>
        <p:spPr>
          <a:xfrm flipH="1">
            <a:off x="4369944" y="2667221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CONFIGS ADICIONAIS</a:t>
            </a:r>
          </a:p>
        </p:txBody>
      </p:sp>
      <p:sp>
        <p:nvSpPr>
          <p:cNvPr id="71" name="Google Shape;950;p48">
            <a:extLst>
              <a:ext uri="{FF2B5EF4-FFF2-40B4-BE49-F238E27FC236}">
                <a16:creationId xmlns:a16="http://schemas.microsoft.com/office/drawing/2014/main" id="{BE23A3EC-57FD-5071-BADE-881262452F50}"/>
              </a:ext>
            </a:extLst>
          </p:cNvPr>
          <p:cNvSpPr txBox="1">
            <a:spLocks/>
          </p:cNvSpPr>
          <p:nvPr/>
        </p:nvSpPr>
        <p:spPr>
          <a:xfrm flipH="1">
            <a:off x="840562" y="3065307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Basicamente, é a definição de linguagem de desenvolvimento da função Lambda. Existem diversas opções</a:t>
            </a:r>
          </a:p>
        </p:txBody>
      </p:sp>
      <p:sp>
        <p:nvSpPr>
          <p:cNvPr id="72" name="Google Shape;950;p48">
            <a:extLst>
              <a:ext uri="{FF2B5EF4-FFF2-40B4-BE49-F238E27FC236}">
                <a16:creationId xmlns:a16="http://schemas.microsoft.com/office/drawing/2014/main" id="{3B43D824-8547-BB3A-BD5F-D8E63E0509BA}"/>
              </a:ext>
            </a:extLst>
          </p:cNvPr>
          <p:cNvSpPr txBox="1">
            <a:spLocks/>
          </p:cNvSpPr>
          <p:nvPr/>
        </p:nvSpPr>
        <p:spPr>
          <a:xfrm flipH="1">
            <a:off x="2634889" y="3038132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Por padrão, novas funções são criadas com permissões básicas de envio de logs pro CloudWatch. Novas roles podem ser criadas</a:t>
            </a:r>
          </a:p>
        </p:txBody>
      </p:sp>
      <p:sp>
        <p:nvSpPr>
          <p:cNvPr id="73" name="Google Shape;950;p48">
            <a:extLst>
              <a:ext uri="{FF2B5EF4-FFF2-40B4-BE49-F238E27FC236}">
                <a16:creationId xmlns:a16="http://schemas.microsoft.com/office/drawing/2014/main" id="{734C0789-438E-C23B-0EAA-B02A1896DA06}"/>
              </a:ext>
            </a:extLst>
          </p:cNvPr>
          <p:cNvSpPr txBox="1">
            <a:spLocks/>
          </p:cNvSpPr>
          <p:nvPr/>
        </p:nvSpPr>
        <p:spPr>
          <a:xfrm flipH="1">
            <a:off x="4416426" y="3236385"/>
            <a:ext cx="1567591" cy="130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Funções Lambda podem ser configuradas em </a:t>
            </a:r>
            <a:r>
              <a:rPr lang="pt-BR" sz="1100" dirty="0" err="1"/>
              <a:t>VPCs</a:t>
            </a:r>
            <a:r>
              <a:rPr lang="pt-BR" sz="1100" dirty="0"/>
              <a:t> ou mesmo em </a:t>
            </a:r>
            <a:r>
              <a:rPr lang="pt-BR" sz="1100" dirty="0" err="1"/>
              <a:t>sub-redes</a:t>
            </a:r>
            <a:r>
              <a:rPr lang="pt-BR" sz="1100" dirty="0"/>
              <a:t> privadas.</a:t>
            </a:r>
          </a:p>
        </p:txBody>
      </p:sp>
    </p:spTree>
    <p:extLst>
      <p:ext uri="{BB962C8B-B14F-4D97-AF65-F5344CB8AC3E}">
        <p14:creationId xmlns:p14="http://schemas.microsoft.com/office/powerpoint/2010/main" val="110015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9" grpId="0"/>
      <p:bldP spid="50" grpId="0"/>
      <p:bldP spid="52" grpId="0"/>
      <p:bldP spid="71" grpId="0"/>
      <p:bldP spid="72" grpId="0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UMA </a:t>
            </a:r>
            <a:r>
              <a:rPr lang="pt-BR" dirty="0">
                <a:solidFill>
                  <a:schemeClr val="bg2"/>
                </a:solidFill>
              </a:rPr>
              <a:t>FUNÇÃO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uma função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HANDLER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Ponto de entrada para invocações da função Lambda. Basicamente, é a identificação do sistema sobre qual código será executado após a ocorrência de um evento</a:t>
            </a: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9794A8A8-F82C-E783-096D-F878BB81DBD6}"/>
              </a:ext>
            </a:extLst>
          </p:cNvPr>
          <p:cNvSpPr txBox="1">
            <a:spLocks/>
          </p:cNvSpPr>
          <p:nvPr/>
        </p:nvSpPr>
        <p:spPr>
          <a:xfrm flipH="1">
            <a:off x="5454765" y="1266705"/>
            <a:ext cx="2788105" cy="3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 err="1">
                <a:latin typeface="Consolas" panose="020B0609020204030204" pitchFamily="49" charset="0"/>
              </a:rPr>
              <a:t>lambda_function.lambda_handler</a:t>
            </a:r>
            <a:endParaRPr lang="pt-BR" sz="1000" dirty="0">
              <a:latin typeface="Consolas" panose="020B0609020204030204" pitchFamily="49" charset="0"/>
            </a:endParaRP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Código da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APLICAÇÃO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1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É o código da função em si. Nele, o programador desenvolve toda a lógica da aplicação que será executada dentro do contexto especificado.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378565" y="2056255"/>
            <a:ext cx="2920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# 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implement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Dados passados como entrada para a função Lambda quando esta é acionada. Existem uma série de eventos que podem ser utilizados como </a:t>
            </a:r>
            <a:r>
              <a:rPr lang="pt-BR" sz="1000" i="1" dirty="0"/>
              <a:t>triggers </a:t>
            </a:r>
            <a:r>
              <a:rPr lang="pt-BR" sz="1000" dirty="0"/>
              <a:t>de funções Lambda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983A03-FB6A-A64A-F072-7EB7063443A6}"/>
              </a:ext>
            </a:extLst>
          </p:cNvPr>
          <p:cNvSpPr txBox="1"/>
          <p:nvPr/>
        </p:nvSpPr>
        <p:spPr>
          <a:xfrm>
            <a:off x="5378565" y="2799036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"key1":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"value1"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"key2":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"value2"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"key3":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"value3"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Informações gerais sobre a própria função Lambda, como por exemplo, o id da requisição, o nome da </a:t>
            </a:r>
            <a:r>
              <a:rPr lang="pt-BR" sz="1000" i="1" dirty="0" err="1"/>
              <a:t>stream</a:t>
            </a:r>
            <a:r>
              <a:rPr lang="pt-BR" sz="1000" dirty="0"/>
              <a:t> de log, entre outros.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CD0BD73-8A8A-AD80-80E1-9A4E5C108EEE}"/>
              </a:ext>
            </a:extLst>
          </p:cNvPr>
          <p:cNvSpPr txBox="1"/>
          <p:nvPr/>
        </p:nvSpPr>
        <p:spPr>
          <a:xfrm>
            <a:off x="5378565" y="3769950"/>
            <a:ext cx="34530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LambdaContext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aws_request_id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=ae50e473-0ba9… ,log_group_name=/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/lambda/experts…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,log_stream_name=2022…])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6" grpId="0" animBg="1"/>
      <p:bldP spid="17" grpId="0"/>
      <p:bldP spid="19" grpId="0"/>
      <p:bldP spid="26" grpId="0" animBg="1"/>
      <p:bldP spid="27" grpId="0"/>
      <p:bldP spid="30" grpId="0"/>
      <p:bldP spid="31" grpId="0" animBg="1"/>
      <p:bldP spid="32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Utilizando um poderoso SDK para as mais variadas operações na AWS com Python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DO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BOTO3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B71BD0D-B3F6-6A6B-F1EF-84CC0E46FE9B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3074" name="Picture 2" descr="Python Icon - Download in Flat Style">
              <a:extLst>
                <a:ext uri="{FF2B5EF4-FFF2-40B4-BE49-F238E27FC236}">
                  <a16:creationId xmlns:a16="http://schemas.microsoft.com/office/drawing/2014/main" id="{163B35FF-3F05-7047-C1B5-EB333ABEB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969" y="1617024"/>
              <a:ext cx="634073" cy="63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Google Shape;1047;p50">
              <a:extLst>
                <a:ext uri="{FF2B5EF4-FFF2-40B4-BE49-F238E27FC236}">
                  <a16:creationId xmlns:a16="http://schemas.microsoft.com/office/drawing/2014/main" id="{82DEB277-3115-33C7-E83E-FBE9D3D71171}"/>
                </a:ext>
              </a:extLst>
            </p:cNvPr>
            <p:cNvSpPr/>
            <p:nvPr/>
          </p:nvSpPr>
          <p:spPr>
            <a:xfrm>
              <a:off x="5073833" y="1386693"/>
              <a:ext cx="1709225" cy="1292902"/>
            </a:xfrm>
            <a:custGeom>
              <a:avLst/>
              <a:gdLst/>
              <a:ahLst/>
              <a:cxnLst/>
              <a:rect l="l" t="t" r="r" b="b"/>
              <a:pathLst>
                <a:path w="102441" h="77489" fill="none" extrusionOk="0">
                  <a:moveTo>
                    <a:pt x="0" y="0"/>
                  </a:moveTo>
                  <a:lnTo>
                    <a:pt x="102440" y="0"/>
                  </a:lnTo>
                  <a:lnTo>
                    <a:pt x="102440" y="77489"/>
                  </a:lnTo>
                  <a:lnTo>
                    <a:pt x="0" y="7748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48;p50">
              <a:extLst>
                <a:ext uri="{FF2B5EF4-FFF2-40B4-BE49-F238E27FC236}">
                  <a16:creationId xmlns:a16="http://schemas.microsoft.com/office/drawing/2014/main" id="{26CB44C8-F07F-6897-2811-B88CE9B502B1}"/>
                </a:ext>
              </a:extLst>
            </p:cNvPr>
            <p:cNvSpPr/>
            <p:nvPr/>
          </p:nvSpPr>
          <p:spPr>
            <a:xfrm>
              <a:off x="5113909" y="1420629"/>
              <a:ext cx="1629071" cy="1225028"/>
            </a:xfrm>
            <a:custGeom>
              <a:avLst/>
              <a:gdLst/>
              <a:ahLst/>
              <a:cxnLst/>
              <a:rect l="l" t="t" r="r" b="b"/>
              <a:pathLst>
                <a:path w="97637" h="73421" fill="none" extrusionOk="0">
                  <a:moveTo>
                    <a:pt x="0" y="1"/>
                  </a:moveTo>
                  <a:lnTo>
                    <a:pt x="97636" y="1"/>
                  </a:lnTo>
                  <a:lnTo>
                    <a:pt x="97636" y="73420"/>
                  </a:lnTo>
                  <a:lnTo>
                    <a:pt x="0" y="7342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3;p50">
              <a:extLst>
                <a:ext uri="{FF2B5EF4-FFF2-40B4-BE49-F238E27FC236}">
                  <a16:creationId xmlns:a16="http://schemas.microsoft.com/office/drawing/2014/main" id="{414E377C-6D20-8187-FBF9-1C93BA3373D4}"/>
                </a:ext>
              </a:extLst>
            </p:cNvPr>
            <p:cNvSpPr/>
            <p:nvPr/>
          </p:nvSpPr>
          <p:spPr>
            <a:xfrm>
              <a:off x="5735565" y="1643821"/>
              <a:ext cx="219875" cy="27280"/>
            </a:xfrm>
            <a:custGeom>
              <a:avLst/>
              <a:gdLst/>
              <a:ahLst/>
              <a:cxnLst/>
              <a:rect l="l" t="t" r="r" b="b"/>
              <a:pathLst>
                <a:path w="13178" h="1635" fill="none" extrusionOk="0">
                  <a:moveTo>
                    <a:pt x="1" y="1635"/>
                  </a:moveTo>
                  <a:lnTo>
                    <a:pt x="1317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64;p50">
              <a:extLst>
                <a:ext uri="{FF2B5EF4-FFF2-40B4-BE49-F238E27FC236}">
                  <a16:creationId xmlns:a16="http://schemas.microsoft.com/office/drawing/2014/main" id="{E18092EC-2172-E771-9CD4-11D1A9538D65}"/>
                </a:ext>
              </a:extLst>
            </p:cNvPr>
            <p:cNvSpPr/>
            <p:nvPr/>
          </p:nvSpPr>
          <p:spPr>
            <a:xfrm>
              <a:off x="5699960" y="1828037"/>
              <a:ext cx="230987" cy="17"/>
            </a:xfrm>
            <a:custGeom>
              <a:avLst/>
              <a:gdLst/>
              <a:ahLst/>
              <a:cxnLst/>
              <a:rect l="l" t="t" r="r" b="b"/>
              <a:pathLst>
                <a:path w="13844" h="1" fill="none" extrusionOk="0">
                  <a:moveTo>
                    <a:pt x="0" y="0"/>
                  </a:moveTo>
                  <a:lnTo>
                    <a:pt x="13843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65;p50">
              <a:extLst>
                <a:ext uri="{FF2B5EF4-FFF2-40B4-BE49-F238E27FC236}">
                  <a16:creationId xmlns:a16="http://schemas.microsoft.com/office/drawing/2014/main" id="{5DA88341-87A4-2C72-1749-603957AF253F}"/>
                </a:ext>
              </a:extLst>
            </p:cNvPr>
            <p:cNvSpPr/>
            <p:nvPr/>
          </p:nvSpPr>
          <p:spPr>
            <a:xfrm>
              <a:off x="5235224" y="2120219"/>
              <a:ext cx="99643" cy="35089"/>
            </a:xfrm>
            <a:custGeom>
              <a:avLst/>
              <a:gdLst/>
              <a:ahLst/>
              <a:cxnLst/>
              <a:rect l="l" t="t" r="r" b="b"/>
              <a:pathLst>
                <a:path w="5972" h="2103" fill="none" extrusionOk="0">
                  <a:moveTo>
                    <a:pt x="5972" y="1"/>
                  </a:moveTo>
                  <a:lnTo>
                    <a:pt x="1" y="21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8;p50">
              <a:extLst>
                <a:ext uri="{FF2B5EF4-FFF2-40B4-BE49-F238E27FC236}">
                  <a16:creationId xmlns:a16="http://schemas.microsoft.com/office/drawing/2014/main" id="{060317F7-B5F5-355A-0583-45A789BD13AA}"/>
                </a:ext>
              </a:extLst>
            </p:cNvPr>
            <p:cNvSpPr/>
            <p:nvPr/>
          </p:nvSpPr>
          <p:spPr>
            <a:xfrm>
              <a:off x="5901978" y="1799089"/>
              <a:ext cx="51773" cy="51773"/>
            </a:xfrm>
            <a:custGeom>
              <a:avLst/>
              <a:gdLst/>
              <a:ahLst/>
              <a:cxnLst/>
              <a:rect l="l" t="t" r="r" b="b"/>
              <a:pathLst>
                <a:path w="3103" h="3103" fill="none" extrusionOk="0">
                  <a:moveTo>
                    <a:pt x="1" y="1"/>
                  </a:moveTo>
                  <a:lnTo>
                    <a:pt x="3103" y="1935"/>
                  </a:lnTo>
                  <a:lnTo>
                    <a:pt x="401" y="31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69;p50">
              <a:extLst>
                <a:ext uri="{FF2B5EF4-FFF2-40B4-BE49-F238E27FC236}">
                  <a16:creationId xmlns:a16="http://schemas.microsoft.com/office/drawing/2014/main" id="{AA62D674-C90E-9599-29F9-6F892749BB16}"/>
                </a:ext>
              </a:extLst>
            </p:cNvPr>
            <p:cNvSpPr/>
            <p:nvPr/>
          </p:nvSpPr>
          <p:spPr>
            <a:xfrm>
              <a:off x="5914225" y="1634361"/>
              <a:ext cx="54009" cy="41746"/>
            </a:xfrm>
            <a:custGeom>
              <a:avLst/>
              <a:gdLst/>
              <a:ahLst/>
              <a:cxnLst/>
              <a:rect l="l" t="t" r="r" b="b"/>
              <a:pathLst>
                <a:path w="3237" h="2502" fill="none" extrusionOk="0">
                  <a:moveTo>
                    <a:pt x="1" y="0"/>
                  </a:moveTo>
                  <a:lnTo>
                    <a:pt x="3236" y="400"/>
                  </a:lnTo>
                  <a:lnTo>
                    <a:pt x="935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70;p50">
              <a:extLst>
                <a:ext uri="{FF2B5EF4-FFF2-40B4-BE49-F238E27FC236}">
                  <a16:creationId xmlns:a16="http://schemas.microsoft.com/office/drawing/2014/main" id="{B422C0F4-3141-370F-A32E-CA137D09C5C4}"/>
                </a:ext>
              </a:extLst>
            </p:cNvPr>
            <p:cNvSpPr/>
            <p:nvPr/>
          </p:nvSpPr>
          <p:spPr>
            <a:xfrm>
              <a:off x="5206287" y="2120224"/>
              <a:ext cx="67357" cy="48437"/>
            </a:xfrm>
            <a:custGeom>
              <a:avLst/>
              <a:gdLst/>
              <a:ahLst/>
              <a:cxnLst/>
              <a:rect l="l" t="t" r="r" b="b"/>
              <a:pathLst>
                <a:path w="4037" h="2903" fill="none" extrusionOk="0">
                  <a:moveTo>
                    <a:pt x="3269" y="1"/>
                  </a:moveTo>
                  <a:lnTo>
                    <a:pt x="0" y="2703"/>
                  </a:lnTo>
                  <a:lnTo>
                    <a:pt x="4036" y="29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71;p50">
              <a:extLst>
                <a:ext uri="{FF2B5EF4-FFF2-40B4-BE49-F238E27FC236}">
                  <a16:creationId xmlns:a16="http://schemas.microsoft.com/office/drawing/2014/main" id="{15658CBF-20DF-2A5A-3B80-1BB7FEA4CA9C}"/>
                </a:ext>
              </a:extLst>
            </p:cNvPr>
            <p:cNvSpPr/>
            <p:nvPr/>
          </p:nvSpPr>
          <p:spPr>
            <a:xfrm>
              <a:off x="5969318" y="1799089"/>
              <a:ext cx="121917" cy="128591"/>
            </a:xfrm>
            <a:custGeom>
              <a:avLst/>
              <a:gdLst/>
              <a:ahLst/>
              <a:cxnLst/>
              <a:rect l="l" t="t" r="r" b="b"/>
              <a:pathLst>
                <a:path w="7307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7306" y="7706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72;p50">
              <a:extLst>
                <a:ext uri="{FF2B5EF4-FFF2-40B4-BE49-F238E27FC236}">
                  <a16:creationId xmlns:a16="http://schemas.microsoft.com/office/drawing/2014/main" id="{2D301AF0-03E7-F77E-DD81-7C3D9B0B78D8}"/>
                </a:ext>
              </a:extLst>
            </p:cNvPr>
            <p:cNvSpPr/>
            <p:nvPr/>
          </p:nvSpPr>
          <p:spPr>
            <a:xfrm>
              <a:off x="5776759" y="1972176"/>
              <a:ext cx="135816" cy="141388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40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73;p50">
              <a:extLst>
                <a:ext uri="{FF2B5EF4-FFF2-40B4-BE49-F238E27FC236}">
                  <a16:creationId xmlns:a16="http://schemas.microsoft.com/office/drawing/2014/main" id="{887AFC6F-3FF5-6C16-4C9C-487F88F113FF}"/>
                </a:ext>
              </a:extLst>
            </p:cNvPr>
            <p:cNvSpPr/>
            <p:nvPr/>
          </p:nvSpPr>
          <p:spPr>
            <a:xfrm>
              <a:off x="5145077" y="2190345"/>
              <a:ext cx="135816" cy="141388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39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4;p50">
              <a:extLst>
                <a:ext uri="{FF2B5EF4-FFF2-40B4-BE49-F238E27FC236}">
                  <a16:creationId xmlns:a16="http://schemas.microsoft.com/office/drawing/2014/main" id="{C230015A-C0CB-B28E-B1AF-514A37FFB730}"/>
                </a:ext>
              </a:extLst>
            </p:cNvPr>
            <p:cNvSpPr/>
            <p:nvPr/>
          </p:nvSpPr>
          <p:spPr>
            <a:xfrm>
              <a:off x="5761176" y="2444136"/>
              <a:ext cx="134698" cy="140271"/>
            </a:xfrm>
            <a:custGeom>
              <a:avLst/>
              <a:gdLst/>
              <a:ahLst/>
              <a:cxnLst/>
              <a:rect l="l" t="t" r="r" b="b"/>
              <a:pathLst>
                <a:path w="8073" h="8407" extrusionOk="0">
                  <a:moveTo>
                    <a:pt x="801" y="1"/>
                  </a:moveTo>
                  <a:lnTo>
                    <a:pt x="0" y="7640"/>
                  </a:lnTo>
                  <a:lnTo>
                    <a:pt x="7239" y="8407"/>
                  </a:lnTo>
                  <a:lnTo>
                    <a:pt x="8073" y="7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5;p50">
              <a:extLst>
                <a:ext uri="{FF2B5EF4-FFF2-40B4-BE49-F238E27FC236}">
                  <a16:creationId xmlns:a16="http://schemas.microsoft.com/office/drawing/2014/main" id="{0E01AB53-FB1A-55E5-57CC-D2D86929AE29}"/>
                </a:ext>
              </a:extLst>
            </p:cNvPr>
            <p:cNvSpPr/>
            <p:nvPr/>
          </p:nvSpPr>
          <p:spPr>
            <a:xfrm>
              <a:off x="5073833" y="2680125"/>
              <a:ext cx="1709225" cy="43431"/>
            </a:xfrm>
            <a:custGeom>
              <a:avLst/>
              <a:gdLst/>
              <a:ahLst/>
              <a:cxnLst/>
              <a:rect l="l" t="t" r="r" b="b"/>
              <a:pathLst>
                <a:path w="102441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102440" y="2602"/>
                  </a:lnTo>
                  <a:lnTo>
                    <a:pt x="10244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76;p50">
              <a:extLst>
                <a:ext uri="{FF2B5EF4-FFF2-40B4-BE49-F238E27FC236}">
                  <a16:creationId xmlns:a16="http://schemas.microsoft.com/office/drawing/2014/main" id="{FB6E9DBA-F05B-8A7F-E4B2-6120795A453A}"/>
                </a:ext>
              </a:extLst>
            </p:cNvPr>
            <p:cNvSpPr/>
            <p:nvPr/>
          </p:nvSpPr>
          <p:spPr>
            <a:xfrm>
              <a:off x="7186517" y="2911641"/>
              <a:ext cx="318916" cy="168101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77;p50">
              <a:extLst>
                <a:ext uri="{FF2B5EF4-FFF2-40B4-BE49-F238E27FC236}">
                  <a16:creationId xmlns:a16="http://schemas.microsoft.com/office/drawing/2014/main" id="{A070FEEC-0400-DBB8-905E-7CF422CF76DE}"/>
                </a:ext>
              </a:extLst>
            </p:cNvPr>
            <p:cNvSpPr/>
            <p:nvPr/>
          </p:nvSpPr>
          <p:spPr>
            <a:xfrm>
              <a:off x="7172602" y="2911641"/>
              <a:ext cx="318916" cy="168101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78;p50">
              <a:extLst>
                <a:ext uri="{FF2B5EF4-FFF2-40B4-BE49-F238E27FC236}">
                  <a16:creationId xmlns:a16="http://schemas.microsoft.com/office/drawing/2014/main" id="{EA4FBE96-17FF-BF10-64CD-6DA96A7B756A}"/>
                </a:ext>
              </a:extLst>
            </p:cNvPr>
            <p:cNvSpPr/>
            <p:nvPr/>
          </p:nvSpPr>
          <p:spPr>
            <a:xfrm>
              <a:off x="6838657" y="2213170"/>
              <a:ext cx="986249" cy="724111"/>
            </a:xfrm>
            <a:custGeom>
              <a:avLst/>
              <a:gdLst/>
              <a:ahLst/>
              <a:cxnLst/>
              <a:rect l="l" t="t" r="r" b="b"/>
              <a:pathLst>
                <a:path w="59110" h="43399" extrusionOk="0">
                  <a:moveTo>
                    <a:pt x="3537" y="1"/>
                  </a:moveTo>
                  <a:cubicBezTo>
                    <a:pt x="1602" y="1"/>
                    <a:pt x="1" y="1568"/>
                    <a:pt x="1" y="3536"/>
                  </a:cubicBezTo>
                  <a:lnTo>
                    <a:pt x="1" y="39862"/>
                  </a:lnTo>
                  <a:cubicBezTo>
                    <a:pt x="1" y="41797"/>
                    <a:pt x="1602" y="43398"/>
                    <a:pt x="3537" y="43398"/>
                  </a:cubicBezTo>
                  <a:lnTo>
                    <a:pt x="55574" y="43398"/>
                  </a:lnTo>
                  <a:cubicBezTo>
                    <a:pt x="57542" y="43398"/>
                    <a:pt x="59110" y="41797"/>
                    <a:pt x="59110" y="39862"/>
                  </a:cubicBezTo>
                  <a:lnTo>
                    <a:pt x="59110" y="3536"/>
                  </a:lnTo>
                  <a:cubicBezTo>
                    <a:pt x="59110" y="1568"/>
                    <a:pt x="57542" y="1"/>
                    <a:pt x="5557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79;p50">
              <a:extLst>
                <a:ext uri="{FF2B5EF4-FFF2-40B4-BE49-F238E27FC236}">
                  <a16:creationId xmlns:a16="http://schemas.microsoft.com/office/drawing/2014/main" id="{305D3551-F493-B60A-04D7-7805FA41A422}"/>
                </a:ext>
              </a:extLst>
            </p:cNvPr>
            <p:cNvSpPr/>
            <p:nvPr/>
          </p:nvSpPr>
          <p:spPr>
            <a:xfrm>
              <a:off x="6838657" y="2824831"/>
              <a:ext cx="986249" cy="112440"/>
            </a:xfrm>
            <a:custGeom>
              <a:avLst/>
              <a:gdLst/>
              <a:ahLst/>
              <a:cxnLst/>
              <a:rect l="l" t="t" r="r" b="b"/>
              <a:pathLst>
                <a:path w="59110" h="6739" extrusionOk="0">
                  <a:moveTo>
                    <a:pt x="1" y="0"/>
                  </a:moveTo>
                  <a:lnTo>
                    <a:pt x="1" y="3202"/>
                  </a:lnTo>
                  <a:cubicBezTo>
                    <a:pt x="1" y="5137"/>
                    <a:pt x="1602" y="6738"/>
                    <a:pt x="3537" y="6738"/>
                  </a:cubicBezTo>
                  <a:lnTo>
                    <a:pt x="55574" y="6738"/>
                  </a:lnTo>
                  <a:cubicBezTo>
                    <a:pt x="57542" y="6738"/>
                    <a:pt x="59110" y="5137"/>
                    <a:pt x="59110" y="3202"/>
                  </a:cubicBezTo>
                  <a:lnTo>
                    <a:pt x="591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80;p50">
              <a:extLst>
                <a:ext uri="{FF2B5EF4-FFF2-40B4-BE49-F238E27FC236}">
                  <a16:creationId xmlns:a16="http://schemas.microsoft.com/office/drawing/2014/main" id="{449EF6E0-12C0-5E34-A484-145F1FA4A271}"/>
                </a:ext>
              </a:extLst>
            </p:cNvPr>
            <p:cNvSpPr/>
            <p:nvPr/>
          </p:nvSpPr>
          <p:spPr>
            <a:xfrm>
              <a:off x="6888194" y="2258252"/>
              <a:ext cx="887174" cy="511494"/>
            </a:xfrm>
            <a:custGeom>
              <a:avLst/>
              <a:gdLst/>
              <a:ahLst/>
              <a:cxnLst/>
              <a:rect l="l" t="t" r="r" b="b"/>
              <a:pathLst>
                <a:path w="53172" h="30656" extrusionOk="0">
                  <a:moveTo>
                    <a:pt x="1" y="0"/>
                  </a:moveTo>
                  <a:lnTo>
                    <a:pt x="1" y="30656"/>
                  </a:lnTo>
                  <a:lnTo>
                    <a:pt x="53172" y="30656"/>
                  </a:lnTo>
                  <a:lnTo>
                    <a:pt x="5317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81;p50">
              <a:extLst>
                <a:ext uri="{FF2B5EF4-FFF2-40B4-BE49-F238E27FC236}">
                  <a16:creationId xmlns:a16="http://schemas.microsoft.com/office/drawing/2014/main" id="{29E8603F-35FB-9ED1-548D-FE995DD3E376}"/>
                </a:ext>
              </a:extLst>
            </p:cNvPr>
            <p:cNvSpPr/>
            <p:nvPr/>
          </p:nvSpPr>
          <p:spPr>
            <a:xfrm>
              <a:off x="6975871" y="2312517"/>
              <a:ext cx="217071" cy="402975"/>
            </a:xfrm>
            <a:custGeom>
              <a:avLst/>
              <a:gdLst/>
              <a:ahLst/>
              <a:cxnLst/>
              <a:rect l="l" t="t" r="r" b="b"/>
              <a:pathLst>
                <a:path w="13010" h="24152" extrusionOk="0">
                  <a:moveTo>
                    <a:pt x="1268" y="0"/>
                  </a:moveTo>
                  <a:cubicBezTo>
                    <a:pt x="567" y="0"/>
                    <a:pt x="0" y="567"/>
                    <a:pt x="0" y="1268"/>
                  </a:cubicBezTo>
                  <a:lnTo>
                    <a:pt x="0" y="22883"/>
                  </a:lnTo>
                  <a:cubicBezTo>
                    <a:pt x="0" y="23584"/>
                    <a:pt x="567" y="24151"/>
                    <a:pt x="1268" y="24151"/>
                  </a:cubicBezTo>
                  <a:lnTo>
                    <a:pt x="11742" y="24151"/>
                  </a:lnTo>
                  <a:cubicBezTo>
                    <a:pt x="12442" y="24151"/>
                    <a:pt x="13009" y="23584"/>
                    <a:pt x="13009" y="22883"/>
                  </a:cubicBezTo>
                  <a:lnTo>
                    <a:pt x="13009" y="1268"/>
                  </a:lnTo>
                  <a:cubicBezTo>
                    <a:pt x="13009" y="567"/>
                    <a:pt x="12442" y="0"/>
                    <a:pt x="11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82;p50">
              <a:extLst>
                <a:ext uri="{FF2B5EF4-FFF2-40B4-BE49-F238E27FC236}">
                  <a16:creationId xmlns:a16="http://schemas.microsoft.com/office/drawing/2014/main" id="{7A4C211F-1B8F-709C-2A74-298E5265D6D0}"/>
                </a:ext>
              </a:extLst>
            </p:cNvPr>
            <p:cNvSpPr/>
            <p:nvPr/>
          </p:nvSpPr>
          <p:spPr>
            <a:xfrm>
              <a:off x="6994224" y="2346470"/>
              <a:ext cx="180348" cy="335068"/>
            </a:xfrm>
            <a:custGeom>
              <a:avLst/>
              <a:gdLst/>
              <a:ahLst/>
              <a:cxnLst/>
              <a:rect l="l" t="t" r="r" b="b"/>
              <a:pathLst>
                <a:path w="10809" h="20082" extrusionOk="0">
                  <a:moveTo>
                    <a:pt x="1" y="0"/>
                  </a:moveTo>
                  <a:lnTo>
                    <a:pt x="1" y="20081"/>
                  </a:lnTo>
                  <a:lnTo>
                    <a:pt x="10809" y="20081"/>
                  </a:lnTo>
                  <a:lnTo>
                    <a:pt x="1080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83;p50">
              <a:extLst>
                <a:ext uri="{FF2B5EF4-FFF2-40B4-BE49-F238E27FC236}">
                  <a16:creationId xmlns:a16="http://schemas.microsoft.com/office/drawing/2014/main" id="{D9195618-1F38-038F-E955-54C48D5885EF}"/>
                </a:ext>
              </a:extLst>
            </p:cNvPr>
            <p:cNvSpPr/>
            <p:nvPr/>
          </p:nvSpPr>
          <p:spPr>
            <a:xfrm>
              <a:off x="7277231" y="2387375"/>
              <a:ext cx="76267" cy="79054"/>
            </a:xfrm>
            <a:custGeom>
              <a:avLst/>
              <a:gdLst/>
              <a:ahLst/>
              <a:cxnLst/>
              <a:rect l="l" t="t" r="r" b="b"/>
              <a:pathLst>
                <a:path w="4571" h="4738" extrusionOk="0">
                  <a:moveTo>
                    <a:pt x="0" y="0"/>
                  </a:moveTo>
                  <a:lnTo>
                    <a:pt x="0" y="4737"/>
                  </a:lnTo>
                  <a:lnTo>
                    <a:pt x="4570" y="4737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84;p50">
              <a:extLst>
                <a:ext uri="{FF2B5EF4-FFF2-40B4-BE49-F238E27FC236}">
                  <a16:creationId xmlns:a16="http://schemas.microsoft.com/office/drawing/2014/main" id="{E5FEEF0A-9A05-F5F6-D92A-0B2981B0BEAD}"/>
                </a:ext>
              </a:extLst>
            </p:cNvPr>
            <p:cNvSpPr/>
            <p:nvPr/>
          </p:nvSpPr>
          <p:spPr>
            <a:xfrm>
              <a:off x="7385749" y="2629470"/>
              <a:ext cx="40644" cy="42313"/>
            </a:xfrm>
            <a:custGeom>
              <a:avLst/>
              <a:gdLst/>
              <a:ahLst/>
              <a:cxnLst/>
              <a:rect l="l" t="t" r="r" b="b"/>
              <a:pathLst>
                <a:path w="2436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436" y="2536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5;p50">
              <a:extLst>
                <a:ext uri="{FF2B5EF4-FFF2-40B4-BE49-F238E27FC236}">
                  <a16:creationId xmlns:a16="http://schemas.microsoft.com/office/drawing/2014/main" id="{0BA4F52E-C599-32D7-4007-04ED60303574}"/>
                </a:ext>
              </a:extLst>
            </p:cNvPr>
            <p:cNvSpPr/>
            <p:nvPr/>
          </p:nvSpPr>
          <p:spPr>
            <a:xfrm>
              <a:off x="7279450" y="2522621"/>
              <a:ext cx="154736" cy="78486"/>
            </a:xfrm>
            <a:custGeom>
              <a:avLst/>
              <a:gdLst/>
              <a:ahLst/>
              <a:cxnLst/>
              <a:rect l="l" t="t" r="r" b="b"/>
              <a:pathLst>
                <a:path w="9274" h="4704" extrusionOk="0">
                  <a:moveTo>
                    <a:pt x="1" y="0"/>
                  </a:moveTo>
                  <a:lnTo>
                    <a:pt x="1" y="4704"/>
                  </a:lnTo>
                  <a:lnTo>
                    <a:pt x="9274" y="4704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86;p50">
              <a:extLst>
                <a:ext uri="{FF2B5EF4-FFF2-40B4-BE49-F238E27FC236}">
                  <a16:creationId xmlns:a16="http://schemas.microsoft.com/office/drawing/2014/main" id="{87B8DEA1-68A2-5405-2752-754105E47FFB}"/>
                </a:ext>
              </a:extLst>
            </p:cNvPr>
            <p:cNvSpPr/>
            <p:nvPr/>
          </p:nvSpPr>
          <p:spPr>
            <a:xfrm>
              <a:off x="7260530" y="2333951"/>
              <a:ext cx="191477" cy="354539"/>
            </a:xfrm>
            <a:custGeom>
              <a:avLst/>
              <a:gdLst/>
              <a:ahLst/>
              <a:cxnLst/>
              <a:rect l="l" t="t" r="r" b="b"/>
              <a:pathLst>
                <a:path w="11476" h="21249" fill="none" extrusionOk="0">
                  <a:moveTo>
                    <a:pt x="1" y="0"/>
                  </a:moveTo>
                  <a:lnTo>
                    <a:pt x="11475" y="0"/>
                  </a:lnTo>
                  <a:lnTo>
                    <a:pt x="11475" y="21249"/>
                  </a:lnTo>
                  <a:lnTo>
                    <a:pt x="1" y="2124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87;p50">
              <a:extLst>
                <a:ext uri="{FF2B5EF4-FFF2-40B4-BE49-F238E27FC236}">
                  <a16:creationId xmlns:a16="http://schemas.microsoft.com/office/drawing/2014/main" id="{28BBE4E5-2BE4-FD08-874A-5F4528DCF966}"/>
                </a:ext>
              </a:extLst>
            </p:cNvPr>
            <p:cNvSpPr/>
            <p:nvPr/>
          </p:nvSpPr>
          <p:spPr>
            <a:xfrm>
              <a:off x="7505411" y="2333951"/>
              <a:ext cx="180348" cy="132479"/>
            </a:xfrm>
            <a:custGeom>
              <a:avLst/>
              <a:gdLst/>
              <a:ahLst/>
              <a:cxnLst/>
              <a:rect l="l" t="t" r="r" b="b"/>
              <a:pathLst>
                <a:path w="10809" h="7940" extrusionOk="0">
                  <a:moveTo>
                    <a:pt x="1" y="0"/>
                  </a:moveTo>
                  <a:lnTo>
                    <a:pt x="1" y="7939"/>
                  </a:lnTo>
                  <a:lnTo>
                    <a:pt x="10808" y="7939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88;p50">
              <a:extLst>
                <a:ext uri="{FF2B5EF4-FFF2-40B4-BE49-F238E27FC236}">
                  <a16:creationId xmlns:a16="http://schemas.microsoft.com/office/drawing/2014/main" id="{F8713790-63FF-33AB-96F8-1B1BE316DCA4}"/>
                </a:ext>
              </a:extLst>
            </p:cNvPr>
            <p:cNvSpPr/>
            <p:nvPr/>
          </p:nvSpPr>
          <p:spPr>
            <a:xfrm>
              <a:off x="7505411" y="2333951"/>
              <a:ext cx="180348" cy="28398"/>
            </a:xfrm>
            <a:custGeom>
              <a:avLst/>
              <a:gdLst/>
              <a:ahLst/>
              <a:cxnLst/>
              <a:rect l="l" t="t" r="r" b="b"/>
              <a:pathLst>
                <a:path w="10809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0808" y="1701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89;p50">
              <a:extLst>
                <a:ext uri="{FF2B5EF4-FFF2-40B4-BE49-F238E27FC236}">
                  <a16:creationId xmlns:a16="http://schemas.microsoft.com/office/drawing/2014/main" id="{C8F9CBCA-2395-34CA-C945-1C9B89A3A35B}"/>
                </a:ext>
              </a:extLst>
            </p:cNvPr>
            <p:cNvSpPr/>
            <p:nvPr/>
          </p:nvSpPr>
          <p:spPr>
            <a:xfrm>
              <a:off x="7519327" y="2382370"/>
              <a:ext cx="47318" cy="45650"/>
            </a:xfrm>
            <a:custGeom>
              <a:avLst/>
              <a:gdLst/>
              <a:ahLst/>
              <a:cxnLst/>
              <a:rect l="l" t="t" r="r" b="b"/>
              <a:pathLst>
                <a:path w="2836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90;p50">
              <a:extLst>
                <a:ext uri="{FF2B5EF4-FFF2-40B4-BE49-F238E27FC236}">
                  <a16:creationId xmlns:a16="http://schemas.microsoft.com/office/drawing/2014/main" id="{61518D25-1B77-C389-07AE-14283961ED57}"/>
                </a:ext>
              </a:extLst>
            </p:cNvPr>
            <p:cNvSpPr/>
            <p:nvPr/>
          </p:nvSpPr>
          <p:spPr>
            <a:xfrm>
              <a:off x="7613378" y="2382370"/>
              <a:ext cx="47335" cy="45650"/>
            </a:xfrm>
            <a:custGeom>
              <a:avLst/>
              <a:gdLst/>
              <a:ahLst/>
              <a:cxnLst/>
              <a:rect l="l" t="t" r="r" b="b"/>
              <a:pathLst>
                <a:path w="2837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91;p50">
              <a:extLst>
                <a:ext uri="{FF2B5EF4-FFF2-40B4-BE49-F238E27FC236}">
                  <a16:creationId xmlns:a16="http://schemas.microsoft.com/office/drawing/2014/main" id="{429E9263-53E8-14B1-7158-4B68D150AC38}"/>
                </a:ext>
              </a:extLst>
            </p:cNvPr>
            <p:cNvSpPr/>
            <p:nvPr/>
          </p:nvSpPr>
          <p:spPr>
            <a:xfrm>
              <a:off x="7533241" y="2538205"/>
              <a:ext cx="138052" cy="101311"/>
            </a:xfrm>
            <a:custGeom>
              <a:avLst/>
              <a:gdLst/>
              <a:ahLst/>
              <a:cxnLst/>
              <a:rect l="l" t="t" r="r" b="b"/>
              <a:pathLst>
                <a:path w="8274" h="6072" extrusionOk="0">
                  <a:moveTo>
                    <a:pt x="1" y="0"/>
                  </a:moveTo>
                  <a:lnTo>
                    <a:pt x="1" y="6071"/>
                  </a:lnTo>
                  <a:lnTo>
                    <a:pt x="8273" y="6071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92;p50">
              <a:extLst>
                <a:ext uri="{FF2B5EF4-FFF2-40B4-BE49-F238E27FC236}">
                  <a16:creationId xmlns:a16="http://schemas.microsoft.com/office/drawing/2014/main" id="{6D83EA19-0F70-6D9E-6EBA-048DB95F601E}"/>
                </a:ext>
              </a:extLst>
            </p:cNvPr>
            <p:cNvSpPr/>
            <p:nvPr/>
          </p:nvSpPr>
          <p:spPr>
            <a:xfrm>
              <a:off x="7533241" y="2538205"/>
              <a:ext cx="138052" cy="21157"/>
            </a:xfrm>
            <a:custGeom>
              <a:avLst/>
              <a:gdLst/>
              <a:ahLst/>
              <a:cxnLst/>
              <a:rect l="l" t="t" r="r" b="b"/>
              <a:pathLst>
                <a:path w="8274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8273" y="126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93;p50">
              <a:extLst>
                <a:ext uri="{FF2B5EF4-FFF2-40B4-BE49-F238E27FC236}">
                  <a16:creationId xmlns:a16="http://schemas.microsoft.com/office/drawing/2014/main" id="{0011E8AF-9201-02B1-25E8-FEFDE93502B7}"/>
                </a:ext>
              </a:extLst>
            </p:cNvPr>
            <p:cNvSpPr/>
            <p:nvPr/>
          </p:nvSpPr>
          <p:spPr>
            <a:xfrm>
              <a:off x="7172602" y="3079723"/>
              <a:ext cx="318916" cy="14483"/>
            </a:xfrm>
            <a:custGeom>
              <a:avLst/>
              <a:gdLst/>
              <a:ahLst/>
              <a:cxnLst/>
              <a:rect l="l" t="t" r="r" b="b"/>
              <a:pathLst>
                <a:path w="19114" h="868" extrusionOk="0">
                  <a:moveTo>
                    <a:pt x="0" y="1"/>
                  </a:moveTo>
                  <a:lnTo>
                    <a:pt x="0" y="868"/>
                  </a:lnTo>
                  <a:lnTo>
                    <a:pt x="19114" y="868"/>
                  </a:lnTo>
                  <a:lnTo>
                    <a:pt x="1911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94;p50">
              <a:extLst>
                <a:ext uri="{FF2B5EF4-FFF2-40B4-BE49-F238E27FC236}">
                  <a16:creationId xmlns:a16="http://schemas.microsoft.com/office/drawing/2014/main" id="{55827855-2F07-F2B0-CCDF-F6AC051983A7}"/>
                </a:ext>
              </a:extLst>
            </p:cNvPr>
            <p:cNvSpPr/>
            <p:nvPr/>
          </p:nvSpPr>
          <p:spPr>
            <a:xfrm>
              <a:off x="6959438" y="3067477"/>
              <a:ext cx="740796" cy="26729"/>
            </a:xfrm>
            <a:custGeom>
              <a:avLst/>
              <a:gdLst/>
              <a:ahLst/>
              <a:cxnLst/>
              <a:rect l="l" t="t" r="r" b="b"/>
              <a:pathLst>
                <a:path w="44399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44399" y="1602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95;p50">
              <a:extLst>
                <a:ext uri="{FF2B5EF4-FFF2-40B4-BE49-F238E27FC236}">
                  <a16:creationId xmlns:a16="http://schemas.microsoft.com/office/drawing/2014/main" id="{B8393E74-BE62-678B-8EC0-20D9A49603E2}"/>
                </a:ext>
              </a:extLst>
            </p:cNvPr>
            <p:cNvSpPr/>
            <p:nvPr/>
          </p:nvSpPr>
          <p:spPr>
            <a:xfrm>
              <a:off x="6250388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96;p50">
              <a:extLst>
                <a:ext uri="{FF2B5EF4-FFF2-40B4-BE49-F238E27FC236}">
                  <a16:creationId xmlns:a16="http://schemas.microsoft.com/office/drawing/2014/main" id="{0BE0007A-BA08-AC2F-7144-DCD1047DF436}"/>
                </a:ext>
              </a:extLst>
            </p:cNvPr>
            <p:cNvSpPr/>
            <p:nvPr/>
          </p:nvSpPr>
          <p:spPr>
            <a:xfrm>
              <a:off x="6282106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97;p50">
              <a:extLst>
                <a:ext uri="{FF2B5EF4-FFF2-40B4-BE49-F238E27FC236}">
                  <a16:creationId xmlns:a16="http://schemas.microsoft.com/office/drawing/2014/main" id="{E3B86083-453C-A24D-BA82-F516F7051478}"/>
                </a:ext>
              </a:extLst>
            </p:cNvPr>
            <p:cNvSpPr/>
            <p:nvPr/>
          </p:nvSpPr>
          <p:spPr>
            <a:xfrm>
              <a:off x="6680053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98;p50">
              <a:extLst>
                <a:ext uri="{FF2B5EF4-FFF2-40B4-BE49-F238E27FC236}">
                  <a16:creationId xmlns:a16="http://schemas.microsoft.com/office/drawing/2014/main" id="{5FD4D8B3-8F69-7EA1-BD79-9FB3F5D435B1}"/>
                </a:ext>
              </a:extLst>
            </p:cNvPr>
            <p:cNvSpPr/>
            <p:nvPr/>
          </p:nvSpPr>
          <p:spPr>
            <a:xfrm>
              <a:off x="6711770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0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99;p50">
              <a:extLst>
                <a:ext uri="{FF2B5EF4-FFF2-40B4-BE49-F238E27FC236}">
                  <a16:creationId xmlns:a16="http://schemas.microsoft.com/office/drawing/2014/main" id="{F42B410B-D325-5370-E7FD-60AA2875F617}"/>
                </a:ext>
              </a:extLst>
            </p:cNvPr>
            <p:cNvSpPr/>
            <p:nvPr/>
          </p:nvSpPr>
          <p:spPr>
            <a:xfrm>
              <a:off x="6525886" y="3176561"/>
              <a:ext cx="60683" cy="923363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35" y="5534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00;p50">
              <a:extLst>
                <a:ext uri="{FF2B5EF4-FFF2-40B4-BE49-F238E27FC236}">
                  <a16:creationId xmlns:a16="http://schemas.microsoft.com/office/drawing/2014/main" id="{B97DE748-F5FF-CCF0-5A21-F5406BCD65C4}"/>
                </a:ext>
              </a:extLst>
            </p:cNvPr>
            <p:cNvSpPr/>
            <p:nvPr/>
          </p:nvSpPr>
          <p:spPr>
            <a:xfrm>
              <a:off x="6558154" y="3176561"/>
              <a:ext cx="28415" cy="923363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01;p50">
              <a:extLst>
                <a:ext uri="{FF2B5EF4-FFF2-40B4-BE49-F238E27FC236}">
                  <a16:creationId xmlns:a16="http://schemas.microsoft.com/office/drawing/2014/main" id="{377A0B3D-FCF9-AF3E-4D24-64D35901E8CE}"/>
                </a:ext>
              </a:extLst>
            </p:cNvPr>
            <p:cNvSpPr/>
            <p:nvPr/>
          </p:nvSpPr>
          <p:spPr>
            <a:xfrm>
              <a:off x="6816400" y="3176561"/>
              <a:ext cx="60132" cy="923363"/>
            </a:xfrm>
            <a:custGeom>
              <a:avLst/>
              <a:gdLst/>
              <a:ahLst/>
              <a:cxnLst/>
              <a:rect l="l" t="t" r="r" b="b"/>
              <a:pathLst>
                <a:path w="3604" h="55341" extrusionOk="0">
                  <a:moveTo>
                    <a:pt x="1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02;p50">
              <a:extLst>
                <a:ext uri="{FF2B5EF4-FFF2-40B4-BE49-F238E27FC236}">
                  <a16:creationId xmlns:a16="http://schemas.microsoft.com/office/drawing/2014/main" id="{BAD7AA4B-4326-A404-263A-4CAD2DAA8D8A}"/>
                </a:ext>
              </a:extLst>
            </p:cNvPr>
            <p:cNvSpPr/>
            <p:nvPr/>
          </p:nvSpPr>
          <p:spPr>
            <a:xfrm>
              <a:off x="6848117" y="3176561"/>
              <a:ext cx="28415" cy="923363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03;p50">
              <a:extLst>
                <a:ext uri="{FF2B5EF4-FFF2-40B4-BE49-F238E27FC236}">
                  <a16:creationId xmlns:a16="http://schemas.microsoft.com/office/drawing/2014/main" id="{5BEAC744-0700-4A58-8E8E-D6324A561BEF}"/>
                </a:ext>
              </a:extLst>
            </p:cNvPr>
            <p:cNvSpPr/>
            <p:nvPr/>
          </p:nvSpPr>
          <p:spPr>
            <a:xfrm>
              <a:off x="6411229" y="3190477"/>
              <a:ext cx="473103" cy="577734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04;p50">
              <a:extLst>
                <a:ext uri="{FF2B5EF4-FFF2-40B4-BE49-F238E27FC236}">
                  <a16:creationId xmlns:a16="http://schemas.microsoft.com/office/drawing/2014/main" id="{87624F84-91FF-14D4-088F-1C2078450907}"/>
                </a:ext>
              </a:extLst>
            </p:cNvPr>
            <p:cNvSpPr/>
            <p:nvPr/>
          </p:nvSpPr>
          <p:spPr>
            <a:xfrm>
              <a:off x="6280437" y="3190477"/>
              <a:ext cx="473103" cy="577734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05;p50">
              <a:extLst>
                <a:ext uri="{FF2B5EF4-FFF2-40B4-BE49-F238E27FC236}">
                  <a16:creationId xmlns:a16="http://schemas.microsoft.com/office/drawing/2014/main" id="{D0FC9C4F-FDCC-8AB9-8030-387B9C8251BB}"/>
                </a:ext>
              </a:extLst>
            </p:cNvPr>
            <p:cNvSpPr/>
            <p:nvPr/>
          </p:nvSpPr>
          <p:spPr>
            <a:xfrm>
              <a:off x="7663483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06;p50">
              <a:extLst>
                <a:ext uri="{FF2B5EF4-FFF2-40B4-BE49-F238E27FC236}">
                  <a16:creationId xmlns:a16="http://schemas.microsoft.com/office/drawing/2014/main" id="{695DAF83-61FD-DFCA-5DC2-B5F74ED5ABDF}"/>
                </a:ext>
              </a:extLst>
            </p:cNvPr>
            <p:cNvSpPr/>
            <p:nvPr/>
          </p:nvSpPr>
          <p:spPr>
            <a:xfrm>
              <a:off x="7695200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07;p50">
              <a:extLst>
                <a:ext uri="{FF2B5EF4-FFF2-40B4-BE49-F238E27FC236}">
                  <a16:creationId xmlns:a16="http://schemas.microsoft.com/office/drawing/2014/main" id="{E546A190-E524-558E-78F4-28549AE703F5}"/>
                </a:ext>
              </a:extLst>
            </p:cNvPr>
            <p:cNvSpPr/>
            <p:nvPr/>
          </p:nvSpPr>
          <p:spPr>
            <a:xfrm>
              <a:off x="7938963" y="3176561"/>
              <a:ext cx="60683" cy="923363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1" y="1"/>
                  </a:moveTo>
                  <a:lnTo>
                    <a:pt x="902" y="55340"/>
                  </a:lnTo>
                  <a:lnTo>
                    <a:pt x="2736" y="55340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08;p50">
              <a:extLst>
                <a:ext uri="{FF2B5EF4-FFF2-40B4-BE49-F238E27FC236}">
                  <a16:creationId xmlns:a16="http://schemas.microsoft.com/office/drawing/2014/main" id="{07C61C38-593F-4733-A80E-7500BE3F2729}"/>
                </a:ext>
              </a:extLst>
            </p:cNvPr>
            <p:cNvSpPr/>
            <p:nvPr/>
          </p:nvSpPr>
          <p:spPr>
            <a:xfrm>
              <a:off x="7971248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09;p50">
              <a:extLst>
                <a:ext uri="{FF2B5EF4-FFF2-40B4-BE49-F238E27FC236}">
                  <a16:creationId xmlns:a16="http://schemas.microsoft.com/office/drawing/2014/main" id="{7F4198B3-4A12-5F98-BD90-CDA5D5E79F66}"/>
                </a:ext>
              </a:extLst>
            </p:cNvPr>
            <p:cNvSpPr/>
            <p:nvPr/>
          </p:nvSpPr>
          <p:spPr>
            <a:xfrm>
              <a:off x="6210862" y="3142058"/>
              <a:ext cx="1807734" cy="63470"/>
            </a:xfrm>
            <a:custGeom>
              <a:avLst/>
              <a:gdLst/>
              <a:ahLst/>
              <a:cxnLst/>
              <a:rect l="l" t="t" r="r" b="b"/>
              <a:pathLst>
                <a:path w="108345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08345" y="3803"/>
                  </a:lnTo>
                  <a:lnTo>
                    <a:pt x="10834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110;p50">
              <a:extLst>
                <a:ext uri="{FF2B5EF4-FFF2-40B4-BE49-F238E27FC236}">
                  <a16:creationId xmlns:a16="http://schemas.microsoft.com/office/drawing/2014/main" id="{06962078-B88F-FC02-0D23-FDC5C4E46A54}"/>
                </a:ext>
              </a:extLst>
            </p:cNvPr>
            <p:cNvSpPr/>
            <p:nvPr/>
          </p:nvSpPr>
          <p:spPr>
            <a:xfrm>
              <a:off x="7751411" y="3142058"/>
              <a:ext cx="267160" cy="63470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6012" y="3803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111;p50">
              <a:extLst>
                <a:ext uri="{FF2B5EF4-FFF2-40B4-BE49-F238E27FC236}">
                  <a16:creationId xmlns:a16="http://schemas.microsoft.com/office/drawing/2014/main" id="{E15D173C-C8CC-A7E1-A385-44506CF2F9A1}"/>
                </a:ext>
              </a:extLst>
            </p:cNvPr>
            <p:cNvSpPr/>
            <p:nvPr/>
          </p:nvSpPr>
          <p:spPr>
            <a:xfrm>
              <a:off x="6161893" y="3090852"/>
              <a:ext cx="1915152" cy="63470"/>
            </a:xfrm>
            <a:custGeom>
              <a:avLst/>
              <a:gdLst/>
              <a:ahLst/>
              <a:cxnLst/>
              <a:rect l="l" t="t" r="r" b="b"/>
              <a:pathLst>
                <a:path w="114783" h="3804" extrusionOk="0">
                  <a:moveTo>
                    <a:pt x="1" y="1"/>
                  </a:moveTo>
                  <a:lnTo>
                    <a:pt x="1" y="3804"/>
                  </a:lnTo>
                  <a:lnTo>
                    <a:pt x="114783" y="3804"/>
                  </a:lnTo>
                  <a:lnTo>
                    <a:pt x="11478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112;p50">
              <a:extLst>
                <a:ext uri="{FF2B5EF4-FFF2-40B4-BE49-F238E27FC236}">
                  <a16:creationId xmlns:a16="http://schemas.microsoft.com/office/drawing/2014/main" id="{941E1A88-1708-184E-3420-EFE200678119}"/>
                </a:ext>
              </a:extLst>
            </p:cNvPr>
            <p:cNvSpPr/>
            <p:nvPr/>
          </p:nvSpPr>
          <p:spPr>
            <a:xfrm>
              <a:off x="7809857" y="3090852"/>
              <a:ext cx="267160" cy="63470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0" y="1"/>
                  </a:moveTo>
                  <a:lnTo>
                    <a:pt x="0" y="3804"/>
                  </a:lnTo>
                  <a:lnTo>
                    <a:pt x="16012" y="3804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113;p50">
              <a:extLst>
                <a:ext uri="{FF2B5EF4-FFF2-40B4-BE49-F238E27FC236}">
                  <a16:creationId xmlns:a16="http://schemas.microsoft.com/office/drawing/2014/main" id="{37D7EA94-F041-70A7-89E2-4D8FA64E6234}"/>
                </a:ext>
              </a:extLst>
            </p:cNvPr>
            <p:cNvSpPr/>
            <p:nvPr/>
          </p:nvSpPr>
          <p:spPr>
            <a:xfrm>
              <a:off x="6472445" y="3326273"/>
              <a:ext cx="90182" cy="31184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114;p50">
              <a:extLst>
                <a:ext uri="{FF2B5EF4-FFF2-40B4-BE49-F238E27FC236}">
                  <a16:creationId xmlns:a16="http://schemas.microsoft.com/office/drawing/2014/main" id="{2C04BF56-7CDE-7B4D-39D5-6B3D2261E7DA}"/>
                </a:ext>
              </a:extLst>
            </p:cNvPr>
            <p:cNvSpPr/>
            <p:nvPr/>
          </p:nvSpPr>
          <p:spPr>
            <a:xfrm>
              <a:off x="6472445" y="3580064"/>
              <a:ext cx="90182" cy="31184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115;p50">
              <a:extLst>
                <a:ext uri="{FF2B5EF4-FFF2-40B4-BE49-F238E27FC236}">
                  <a16:creationId xmlns:a16="http://schemas.microsoft.com/office/drawing/2014/main" id="{5AAABF47-18D5-7424-7E02-F16BC9D9B08F}"/>
                </a:ext>
              </a:extLst>
            </p:cNvPr>
            <p:cNvSpPr/>
            <p:nvPr/>
          </p:nvSpPr>
          <p:spPr>
            <a:xfrm>
              <a:off x="7361823" y="3311257"/>
              <a:ext cx="123569" cy="248790"/>
            </a:xfrm>
            <a:custGeom>
              <a:avLst/>
              <a:gdLst/>
              <a:ahLst/>
              <a:cxnLst/>
              <a:rect l="l" t="t" r="r" b="b"/>
              <a:pathLst>
                <a:path w="7406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7406" y="14911"/>
                  </a:lnTo>
                  <a:lnTo>
                    <a:pt x="740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116;p50">
              <a:extLst>
                <a:ext uri="{FF2B5EF4-FFF2-40B4-BE49-F238E27FC236}">
                  <a16:creationId xmlns:a16="http://schemas.microsoft.com/office/drawing/2014/main" id="{15E3FA1B-DEC5-E75A-78E0-8F473E1567C8}"/>
                </a:ext>
              </a:extLst>
            </p:cNvPr>
            <p:cNvSpPr/>
            <p:nvPr/>
          </p:nvSpPr>
          <p:spPr>
            <a:xfrm>
              <a:off x="7392439" y="3472097"/>
              <a:ext cx="62351" cy="344528"/>
            </a:xfrm>
            <a:custGeom>
              <a:avLst/>
              <a:gdLst/>
              <a:ahLst/>
              <a:cxnLst/>
              <a:rect l="l" t="t" r="r" b="b"/>
              <a:pathLst>
                <a:path w="3737" h="20649" extrusionOk="0">
                  <a:moveTo>
                    <a:pt x="0" y="1"/>
                  </a:moveTo>
                  <a:lnTo>
                    <a:pt x="0" y="20649"/>
                  </a:lnTo>
                  <a:lnTo>
                    <a:pt x="3736" y="2064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117;p50">
              <a:extLst>
                <a:ext uri="{FF2B5EF4-FFF2-40B4-BE49-F238E27FC236}">
                  <a16:creationId xmlns:a16="http://schemas.microsoft.com/office/drawing/2014/main" id="{F474BFC7-3B77-7C71-9E80-81D07F829533}"/>
                </a:ext>
              </a:extLst>
            </p:cNvPr>
            <p:cNvSpPr/>
            <p:nvPr/>
          </p:nvSpPr>
          <p:spPr>
            <a:xfrm>
              <a:off x="7418034" y="3789891"/>
              <a:ext cx="547017" cy="310190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1835" y="1"/>
                  </a:moveTo>
                  <a:lnTo>
                    <a:pt x="1" y="1335"/>
                  </a:lnTo>
                  <a:cubicBezTo>
                    <a:pt x="8573" y="7039"/>
                    <a:pt x="13010" y="6472"/>
                    <a:pt x="19081" y="7806"/>
                  </a:cubicBezTo>
                  <a:cubicBezTo>
                    <a:pt x="22617" y="8540"/>
                    <a:pt x="25719" y="10641"/>
                    <a:pt x="27720" y="13677"/>
                  </a:cubicBezTo>
                  <a:cubicBezTo>
                    <a:pt x="26286" y="15178"/>
                    <a:pt x="26853" y="17613"/>
                    <a:pt x="28788" y="18380"/>
                  </a:cubicBezTo>
                  <a:cubicBezTo>
                    <a:pt x="29143" y="18524"/>
                    <a:pt x="29505" y="18590"/>
                    <a:pt x="29858" y="18590"/>
                  </a:cubicBezTo>
                  <a:cubicBezTo>
                    <a:pt x="31399" y="18590"/>
                    <a:pt x="32784" y="17327"/>
                    <a:pt x="32757" y="15645"/>
                  </a:cubicBezTo>
                  <a:cubicBezTo>
                    <a:pt x="32757" y="12409"/>
                    <a:pt x="27887" y="9541"/>
                    <a:pt x="25419" y="8240"/>
                  </a:cubicBezTo>
                  <a:cubicBezTo>
                    <a:pt x="21583" y="6238"/>
                    <a:pt x="17180" y="5404"/>
                    <a:pt x="12977" y="4771"/>
                  </a:cubicBezTo>
                  <a:cubicBezTo>
                    <a:pt x="4971" y="3536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118;p50">
              <a:extLst>
                <a:ext uri="{FF2B5EF4-FFF2-40B4-BE49-F238E27FC236}">
                  <a16:creationId xmlns:a16="http://schemas.microsoft.com/office/drawing/2014/main" id="{9D0144AE-FC65-1563-F94D-1A89A9975001}"/>
                </a:ext>
              </a:extLst>
            </p:cNvPr>
            <p:cNvSpPr/>
            <p:nvPr/>
          </p:nvSpPr>
          <p:spPr>
            <a:xfrm>
              <a:off x="6888294" y="3789891"/>
              <a:ext cx="547017" cy="310190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30950" y="1"/>
                  </a:moveTo>
                  <a:cubicBezTo>
                    <a:pt x="30950" y="1"/>
                    <a:pt x="27848" y="3536"/>
                    <a:pt x="19842" y="4771"/>
                  </a:cubicBezTo>
                  <a:cubicBezTo>
                    <a:pt x="15606" y="5404"/>
                    <a:pt x="11203" y="6238"/>
                    <a:pt x="7367" y="8240"/>
                  </a:cubicBezTo>
                  <a:cubicBezTo>
                    <a:pt x="4931" y="9541"/>
                    <a:pt x="28" y="12409"/>
                    <a:pt x="28" y="15645"/>
                  </a:cubicBezTo>
                  <a:cubicBezTo>
                    <a:pt x="1" y="17327"/>
                    <a:pt x="1386" y="18590"/>
                    <a:pt x="2945" y="18590"/>
                  </a:cubicBezTo>
                  <a:cubicBezTo>
                    <a:pt x="3303" y="18590"/>
                    <a:pt x="3670" y="18524"/>
                    <a:pt x="4031" y="18380"/>
                  </a:cubicBezTo>
                  <a:cubicBezTo>
                    <a:pt x="5932" y="17646"/>
                    <a:pt x="6499" y="15178"/>
                    <a:pt x="5065" y="13677"/>
                  </a:cubicBezTo>
                  <a:cubicBezTo>
                    <a:pt x="7066" y="10641"/>
                    <a:pt x="10169" y="8540"/>
                    <a:pt x="13704" y="7806"/>
                  </a:cubicBezTo>
                  <a:cubicBezTo>
                    <a:pt x="19775" y="6472"/>
                    <a:pt x="24245" y="7039"/>
                    <a:pt x="32785" y="1335"/>
                  </a:cubicBezTo>
                  <a:lnTo>
                    <a:pt x="309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119;p50">
              <a:extLst>
                <a:ext uri="{FF2B5EF4-FFF2-40B4-BE49-F238E27FC236}">
                  <a16:creationId xmlns:a16="http://schemas.microsoft.com/office/drawing/2014/main" id="{B38E88F0-8DDE-293C-54F7-58E097D83F55}"/>
                </a:ext>
              </a:extLst>
            </p:cNvPr>
            <p:cNvSpPr/>
            <p:nvPr/>
          </p:nvSpPr>
          <p:spPr>
            <a:xfrm>
              <a:off x="7397995" y="4008060"/>
              <a:ext cx="55677" cy="91300"/>
            </a:xfrm>
            <a:custGeom>
              <a:avLst/>
              <a:gdLst/>
              <a:ahLst/>
              <a:cxnLst/>
              <a:rect l="l" t="t" r="r" b="b"/>
              <a:pathLst>
                <a:path w="3337" h="5472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5204"/>
                  </a:lnTo>
                  <a:cubicBezTo>
                    <a:pt x="1" y="5371"/>
                    <a:pt x="134" y="5471"/>
                    <a:pt x="268" y="5471"/>
                  </a:cubicBezTo>
                  <a:lnTo>
                    <a:pt x="3070" y="5471"/>
                  </a:lnTo>
                  <a:cubicBezTo>
                    <a:pt x="3236" y="5471"/>
                    <a:pt x="3336" y="5371"/>
                    <a:pt x="3336" y="5204"/>
                  </a:cubicBezTo>
                  <a:lnTo>
                    <a:pt x="3336" y="301"/>
                  </a:lnTo>
                  <a:cubicBezTo>
                    <a:pt x="3336" y="1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120;p50">
              <a:extLst>
                <a:ext uri="{FF2B5EF4-FFF2-40B4-BE49-F238E27FC236}">
                  <a16:creationId xmlns:a16="http://schemas.microsoft.com/office/drawing/2014/main" id="{2E70DDD4-2311-FFB3-4532-EA8E15EBB17C}"/>
                </a:ext>
              </a:extLst>
            </p:cNvPr>
            <p:cNvSpPr/>
            <p:nvPr/>
          </p:nvSpPr>
          <p:spPr>
            <a:xfrm>
              <a:off x="7412478" y="3798233"/>
              <a:ext cx="26729" cy="301130"/>
            </a:xfrm>
            <a:custGeom>
              <a:avLst/>
              <a:gdLst/>
              <a:ahLst/>
              <a:cxnLst/>
              <a:rect l="l" t="t" r="r" b="b"/>
              <a:pathLst>
                <a:path w="1602" h="18048" extrusionOk="0">
                  <a:moveTo>
                    <a:pt x="0" y="1"/>
                  </a:moveTo>
                  <a:lnTo>
                    <a:pt x="0" y="18047"/>
                  </a:lnTo>
                  <a:lnTo>
                    <a:pt x="1601" y="18047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121;p50">
              <a:extLst>
                <a:ext uri="{FF2B5EF4-FFF2-40B4-BE49-F238E27FC236}">
                  <a16:creationId xmlns:a16="http://schemas.microsoft.com/office/drawing/2014/main" id="{4A7EDB3E-1FE8-9FC1-EA05-1D4F2FAEA6D4}"/>
                </a:ext>
              </a:extLst>
            </p:cNvPr>
            <p:cNvSpPr/>
            <p:nvPr/>
          </p:nvSpPr>
          <p:spPr>
            <a:xfrm>
              <a:off x="7011194" y="2593297"/>
              <a:ext cx="933374" cy="735791"/>
            </a:xfrm>
            <a:custGeom>
              <a:avLst/>
              <a:gdLst/>
              <a:ahLst/>
              <a:cxnLst/>
              <a:rect l="l" t="t" r="r" b="b"/>
              <a:pathLst>
                <a:path w="55941" h="44099" extrusionOk="0">
                  <a:moveTo>
                    <a:pt x="42664" y="1"/>
                  </a:moveTo>
                  <a:cubicBezTo>
                    <a:pt x="41764" y="4937"/>
                    <a:pt x="41197" y="9941"/>
                    <a:pt x="40996" y="14945"/>
                  </a:cubicBezTo>
                  <a:cubicBezTo>
                    <a:pt x="40896" y="18814"/>
                    <a:pt x="40830" y="22116"/>
                    <a:pt x="40763" y="25052"/>
                  </a:cubicBezTo>
                  <a:cubicBezTo>
                    <a:pt x="40596" y="34125"/>
                    <a:pt x="40496" y="39162"/>
                    <a:pt x="39062" y="40530"/>
                  </a:cubicBezTo>
                  <a:cubicBezTo>
                    <a:pt x="38862" y="40663"/>
                    <a:pt x="37694" y="41397"/>
                    <a:pt x="35226" y="41597"/>
                  </a:cubicBezTo>
                  <a:cubicBezTo>
                    <a:pt x="34525" y="41664"/>
                    <a:pt x="32324" y="41697"/>
                    <a:pt x="29321" y="41697"/>
                  </a:cubicBezTo>
                  <a:cubicBezTo>
                    <a:pt x="19848" y="41664"/>
                    <a:pt x="9841" y="41597"/>
                    <a:pt x="9707" y="41597"/>
                  </a:cubicBezTo>
                  <a:lnTo>
                    <a:pt x="9107" y="41597"/>
                  </a:lnTo>
                  <a:cubicBezTo>
                    <a:pt x="9107" y="41597"/>
                    <a:pt x="9074" y="41630"/>
                    <a:pt x="9040" y="41664"/>
                  </a:cubicBezTo>
                  <a:cubicBezTo>
                    <a:pt x="3336" y="41630"/>
                    <a:pt x="1869" y="41597"/>
                    <a:pt x="1768" y="41597"/>
                  </a:cubicBezTo>
                  <a:lnTo>
                    <a:pt x="1201" y="41597"/>
                  </a:lnTo>
                  <a:cubicBezTo>
                    <a:pt x="1" y="42631"/>
                    <a:pt x="701" y="43965"/>
                    <a:pt x="1768" y="43965"/>
                  </a:cubicBezTo>
                  <a:cubicBezTo>
                    <a:pt x="2536" y="43965"/>
                    <a:pt x="16112" y="44099"/>
                    <a:pt x="25419" y="44099"/>
                  </a:cubicBezTo>
                  <a:lnTo>
                    <a:pt x="36260" y="44099"/>
                  </a:lnTo>
                  <a:cubicBezTo>
                    <a:pt x="41130" y="44099"/>
                    <a:pt x="45166" y="44065"/>
                    <a:pt x="46267" y="43965"/>
                  </a:cubicBezTo>
                  <a:cubicBezTo>
                    <a:pt x="49703" y="43698"/>
                    <a:pt x="51237" y="42531"/>
                    <a:pt x="51404" y="42398"/>
                  </a:cubicBezTo>
                  <a:cubicBezTo>
                    <a:pt x="53706" y="40363"/>
                    <a:pt x="53806" y="35893"/>
                    <a:pt x="54006" y="25118"/>
                  </a:cubicBezTo>
                  <a:cubicBezTo>
                    <a:pt x="54073" y="22183"/>
                    <a:pt x="54139" y="18881"/>
                    <a:pt x="54239" y="15011"/>
                  </a:cubicBezTo>
                  <a:cubicBezTo>
                    <a:pt x="54439" y="9974"/>
                    <a:pt x="55007" y="4971"/>
                    <a:pt x="559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122;p50">
              <a:extLst>
                <a:ext uri="{FF2B5EF4-FFF2-40B4-BE49-F238E27FC236}">
                  <a16:creationId xmlns:a16="http://schemas.microsoft.com/office/drawing/2014/main" id="{37BD27A8-8FED-BC8E-B52C-13A9768731E2}"/>
                </a:ext>
              </a:extLst>
            </p:cNvPr>
            <p:cNvSpPr/>
            <p:nvPr/>
          </p:nvSpPr>
          <p:spPr>
            <a:xfrm>
              <a:off x="6357804" y="3882174"/>
              <a:ext cx="338955" cy="217422"/>
            </a:xfrm>
            <a:custGeom>
              <a:avLst/>
              <a:gdLst/>
              <a:ahLst/>
              <a:cxnLst/>
              <a:rect l="l" t="t" r="r" b="b"/>
              <a:pathLst>
                <a:path w="20315" h="13031" extrusionOk="0">
                  <a:moveTo>
                    <a:pt x="9515" y="1"/>
                  </a:moveTo>
                  <a:cubicBezTo>
                    <a:pt x="9043" y="1"/>
                    <a:pt x="8553" y="161"/>
                    <a:pt x="8106" y="607"/>
                  </a:cubicBezTo>
                  <a:lnTo>
                    <a:pt x="9073" y="5511"/>
                  </a:lnTo>
                  <a:cubicBezTo>
                    <a:pt x="9073" y="5511"/>
                    <a:pt x="8239" y="7279"/>
                    <a:pt x="5004" y="8713"/>
                  </a:cubicBezTo>
                  <a:cubicBezTo>
                    <a:pt x="1768" y="10181"/>
                    <a:pt x="200" y="10815"/>
                    <a:pt x="200" y="11215"/>
                  </a:cubicBezTo>
                  <a:cubicBezTo>
                    <a:pt x="200" y="11648"/>
                    <a:pt x="0" y="12582"/>
                    <a:pt x="834" y="12883"/>
                  </a:cubicBezTo>
                  <a:cubicBezTo>
                    <a:pt x="1112" y="12994"/>
                    <a:pt x="3266" y="13031"/>
                    <a:pt x="6013" y="13031"/>
                  </a:cubicBezTo>
                  <a:cubicBezTo>
                    <a:pt x="11508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880" y="1208"/>
                    <a:pt x="18880" y="907"/>
                  </a:cubicBezTo>
                  <a:cubicBezTo>
                    <a:pt x="18880" y="836"/>
                    <a:pt x="18375" y="810"/>
                    <a:pt x="17634" y="810"/>
                  </a:cubicBezTo>
                  <a:cubicBezTo>
                    <a:pt x="15596" y="810"/>
                    <a:pt x="11775" y="1008"/>
                    <a:pt x="11775" y="1008"/>
                  </a:cubicBezTo>
                  <a:cubicBezTo>
                    <a:pt x="11775" y="1008"/>
                    <a:pt x="10701" y="1"/>
                    <a:pt x="951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123;p50">
              <a:extLst>
                <a:ext uri="{FF2B5EF4-FFF2-40B4-BE49-F238E27FC236}">
                  <a16:creationId xmlns:a16="http://schemas.microsoft.com/office/drawing/2014/main" id="{90071FED-CADE-AD2A-1057-461E515B8731}"/>
                </a:ext>
              </a:extLst>
            </p:cNvPr>
            <p:cNvSpPr/>
            <p:nvPr/>
          </p:nvSpPr>
          <p:spPr>
            <a:xfrm>
              <a:off x="6554266" y="3898975"/>
              <a:ext cx="128574" cy="89064"/>
            </a:xfrm>
            <a:custGeom>
              <a:avLst/>
              <a:gdLst/>
              <a:ahLst/>
              <a:cxnLst/>
              <a:rect l="l" t="t" r="r" b="b"/>
              <a:pathLst>
                <a:path w="7706" h="5338" fill="none" extrusionOk="0">
                  <a:moveTo>
                    <a:pt x="0" y="1"/>
                  </a:moveTo>
                  <a:cubicBezTo>
                    <a:pt x="0" y="1"/>
                    <a:pt x="501" y="4704"/>
                    <a:pt x="834" y="5004"/>
                  </a:cubicBezTo>
                  <a:cubicBezTo>
                    <a:pt x="1134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124;p50">
              <a:extLst>
                <a:ext uri="{FF2B5EF4-FFF2-40B4-BE49-F238E27FC236}">
                  <a16:creationId xmlns:a16="http://schemas.microsoft.com/office/drawing/2014/main" id="{354B1D85-6577-3B92-C4DA-F2D2E058162F}"/>
                </a:ext>
              </a:extLst>
            </p:cNvPr>
            <p:cNvSpPr/>
            <p:nvPr/>
          </p:nvSpPr>
          <p:spPr>
            <a:xfrm>
              <a:off x="6560940" y="3949631"/>
              <a:ext cx="121900" cy="1685"/>
            </a:xfrm>
            <a:custGeom>
              <a:avLst/>
              <a:gdLst/>
              <a:ahLst/>
              <a:cxnLst/>
              <a:rect l="l" t="t" r="r" b="b"/>
              <a:pathLst>
                <a:path w="7306" h="101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125;p50">
              <a:extLst>
                <a:ext uri="{FF2B5EF4-FFF2-40B4-BE49-F238E27FC236}">
                  <a16:creationId xmlns:a16="http://schemas.microsoft.com/office/drawing/2014/main" id="{B6B29FE7-02DB-031B-D29D-7CE4BDC4F01C}"/>
                </a:ext>
              </a:extLst>
            </p:cNvPr>
            <p:cNvSpPr/>
            <p:nvPr/>
          </p:nvSpPr>
          <p:spPr>
            <a:xfrm>
              <a:off x="6560940" y="3949631"/>
              <a:ext cx="121900" cy="1685"/>
            </a:xfrm>
            <a:custGeom>
              <a:avLst/>
              <a:gdLst/>
              <a:ahLst/>
              <a:cxnLst/>
              <a:rect l="l" t="t" r="r" b="b"/>
              <a:pathLst>
                <a:path w="7306" h="101" fill="none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126;p50">
              <a:extLst>
                <a:ext uri="{FF2B5EF4-FFF2-40B4-BE49-F238E27FC236}">
                  <a16:creationId xmlns:a16="http://schemas.microsoft.com/office/drawing/2014/main" id="{3B8012B9-C950-EF3E-8FE1-21B61BC03D8D}"/>
                </a:ext>
              </a:extLst>
            </p:cNvPr>
            <p:cNvSpPr/>
            <p:nvPr/>
          </p:nvSpPr>
          <p:spPr>
            <a:xfrm>
              <a:off x="6361141" y="4083191"/>
              <a:ext cx="332281" cy="17"/>
            </a:xfrm>
            <a:custGeom>
              <a:avLst/>
              <a:gdLst/>
              <a:ahLst/>
              <a:cxnLst/>
              <a:rect l="l" t="t" r="r" b="b"/>
              <a:pathLst>
                <a:path w="19915" h="1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27;p50">
              <a:extLst>
                <a:ext uri="{FF2B5EF4-FFF2-40B4-BE49-F238E27FC236}">
                  <a16:creationId xmlns:a16="http://schemas.microsoft.com/office/drawing/2014/main" id="{D17FC5C6-00A3-35FA-1D02-A1B5BAAA56CF}"/>
                </a:ext>
              </a:extLst>
            </p:cNvPr>
            <p:cNvSpPr/>
            <p:nvPr/>
          </p:nvSpPr>
          <p:spPr>
            <a:xfrm>
              <a:off x="6361141" y="4083191"/>
              <a:ext cx="332281" cy="17"/>
            </a:xfrm>
            <a:custGeom>
              <a:avLst/>
              <a:gdLst/>
              <a:ahLst/>
              <a:cxnLst/>
              <a:rect l="l" t="t" r="r" b="b"/>
              <a:pathLst>
                <a:path w="19915" h="1" fill="none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28;p50">
              <a:extLst>
                <a:ext uri="{FF2B5EF4-FFF2-40B4-BE49-F238E27FC236}">
                  <a16:creationId xmlns:a16="http://schemas.microsoft.com/office/drawing/2014/main" id="{C21BD35A-8EB5-58F6-0C2C-A2EEAFC3CED8}"/>
                </a:ext>
              </a:extLst>
            </p:cNvPr>
            <p:cNvSpPr/>
            <p:nvPr/>
          </p:nvSpPr>
          <p:spPr>
            <a:xfrm>
              <a:off x="6503612" y="2911641"/>
              <a:ext cx="207061" cy="981244"/>
            </a:xfrm>
            <a:custGeom>
              <a:avLst/>
              <a:gdLst/>
              <a:ahLst/>
              <a:cxnLst/>
              <a:rect l="l" t="t" r="r" b="b"/>
              <a:pathLst>
                <a:path w="12410" h="58810" extrusionOk="0">
                  <a:moveTo>
                    <a:pt x="12410" y="1"/>
                  </a:moveTo>
                  <a:lnTo>
                    <a:pt x="6505" y="434"/>
                  </a:lnTo>
                  <a:cubicBezTo>
                    <a:pt x="5571" y="2269"/>
                    <a:pt x="4871" y="4204"/>
                    <a:pt x="4404" y="6205"/>
                  </a:cubicBezTo>
                  <a:cubicBezTo>
                    <a:pt x="3670" y="9307"/>
                    <a:pt x="1" y="18914"/>
                    <a:pt x="2269" y="35693"/>
                  </a:cubicBezTo>
                  <a:cubicBezTo>
                    <a:pt x="4537" y="52438"/>
                    <a:pt x="5371" y="58810"/>
                    <a:pt x="5371" y="58810"/>
                  </a:cubicBezTo>
                  <a:lnTo>
                    <a:pt x="8774" y="58810"/>
                  </a:lnTo>
                  <a:cubicBezTo>
                    <a:pt x="9174" y="58643"/>
                    <a:pt x="9574" y="58409"/>
                    <a:pt x="9875" y="58109"/>
                  </a:cubicBezTo>
                  <a:cubicBezTo>
                    <a:pt x="10375" y="57675"/>
                    <a:pt x="10675" y="57042"/>
                    <a:pt x="10708" y="56408"/>
                  </a:cubicBezTo>
                  <a:cubicBezTo>
                    <a:pt x="10842" y="55541"/>
                    <a:pt x="9875" y="54573"/>
                    <a:pt x="9608" y="54140"/>
                  </a:cubicBezTo>
                  <a:cubicBezTo>
                    <a:pt x="9307" y="53706"/>
                    <a:pt x="9875" y="53306"/>
                    <a:pt x="9875" y="51905"/>
                  </a:cubicBezTo>
                  <a:cubicBezTo>
                    <a:pt x="9875" y="50470"/>
                    <a:pt x="9307" y="49203"/>
                    <a:pt x="9307" y="48802"/>
                  </a:cubicBezTo>
                  <a:cubicBezTo>
                    <a:pt x="9307" y="48369"/>
                    <a:pt x="5205" y="24819"/>
                    <a:pt x="5938" y="22150"/>
                  </a:cubicBezTo>
                  <a:cubicBezTo>
                    <a:pt x="6639" y="19448"/>
                    <a:pt x="12410" y="1"/>
                    <a:pt x="124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29;p50">
              <a:extLst>
                <a:ext uri="{FF2B5EF4-FFF2-40B4-BE49-F238E27FC236}">
                  <a16:creationId xmlns:a16="http://schemas.microsoft.com/office/drawing/2014/main" id="{E2117784-012B-A15C-2BE3-9D3133EF5CC3}"/>
                </a:ext>
              </a:extLst>
            </p:cNvPr>
            <p:cNvSpPr/>
            <p:nvPr/>
          </p:nvSpPr>
          <p:spPr>
            <a:xfrm>
              <a:off x="6277651" y="3882174"/>
              <a:ext cx="338972" cy="217422"/>
            </a:xfrm>
            <a:custGeom>
              <a:avLst/>
              <a:gdLst/>
              <a:ahLst/>
              <a:cxnLst/>
              <a:rect l="l" t="t" r="r" b="b"/>
              <a:pathLst>
                <a:path w="20316" h="13031" extrusionOk="0">
                  <a:moveTo>
                    <a:pt x="9542" y="1"/>
                  </a:moveTo>
                  <a:cubicBezTo>
                    <a:pt x="9074" y="1"/>
                    <a:pt x="8587" y="161"/>
                    <a:pt x="8140" y="607"/>
                  </a:cubicBezTo>
                  <a:lnTo>
                    <a:pt x="9074" y="5511"/>
                  </a:lnTo>
                  <a:cubicBezTo>
                    <a:pt x="9074" y="5511"/>
                    <a:pt x="8240" y="7279"/>
                    <a:pt x="5004" y="8713"/>
                  </a:cubicBezTo>
                  <a:cubicBezTo>
                    <a:pt x="1769" y="10181"/>
                    <a:pt x="201" y="10815"/>
                    <a:pt x="201" y="11215"/>
                  </a:cubicBezTo>
                  <a:cubicBezTo>
                    <a:pt x="201" y="11648"/>
                    <a:pt x="1" y="12582"/>
                    <a:pt x="835" y="12883"/>
                  </a:cubicBezTo>
                  <a:cubicBezTo>
                    <a:pt x="1113" y="12994"/>
                    <a:pt x="3266" y="13031"/>
                    <a:pt x="6014" y="13031"/>
                  </a:cubicBezTo>
                  <a:cubicBezTo>
                    <a:pt x="11509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914" y="1208"/>
                    <a:pt x="18914" y="907"/>
                  </a:cubicBezTo>
                  <a:cubicBezTo>
                    <a:pt x="18914" y="836"/>
                    <a:pt x="18407" y="810"/>
                    <a:pt x="17662" y="810"/>
                  </a:cubicBezTo>
                  <a:cubicBezTo>
                    <a:pt x="15615" y="810"/>
                    <a:pt x="11776" y="1008"/>
                    <a:pt x="11776" y="1008"/>
                  </a:cubicBezTo>
                  <a:cubicBezTo>
                    <a:pt x="11776" y="1008"/>
                    <a:pt x="10718" y="1"/>
                    <a:pt x="954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30;p50">
              <a:extLst>
                <a:ext uri="{FF2B5EF4-FFF2-40B4-BE49-F238E27FC236}">
                  <a16:creationId xmlns:a16="http://schemas.microsoft.com/office/drawing/2014/main" id="{486F3ACA-122E-9095-9B6C-4A46CA65AEC6}"/>
                </a:ext>
              </a:extLst>
            </p:cNvPr>
            <p:cNvSpPr/>
            <p:nvPr/>
          </p:nvSpPr>
          <p:spPr>
            <a:xfrm>
              <a:off x="6474113" y="3898975"/>
              <a:ext cx="128591" cy="89064"/>
            </a:xfrm>
            <a:custGeom>
              <a:avLst/>
              <a:gdLst/>
              <a:ahLst/>
              <a:cxnLst/>
              <a:rect l="l" t="t" r="r" b="b"/>
              <a:pathLst>
                <a:path w="7707" h="5338" fill="none" extrusionOk="0">
                  <a:moveTo>
                    <a:pt x="1" y="1"/>
                  </a:moveTo>
                  <a:cubicBezTo>
                    <a:pt x="1" y="1"/>
                    <a:pt x="535" y="4704"/>
                    <a:pt x="835" y="5004"/>
                  </a:cubicBezTo>
                  <a:cubicBezTo>
                    <a:pt x="1135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31;p50">
              <a:extLst>
                <a:ext uri="{FF2B5EF4-FFF2-40B4-BE49-F238E27FC236}">
                  <a16:creationId xmlns:a16="http://schemas.microsoft.com/office/drawing/2014/main" id="{7B4BB186-235E-0C8A-465F-79975714042B}"/>
                </a:ext>
              </a:extLst>
            </p:cNvPr>
            <p:cNvSpPr/>
            <p:nvPr/>
          </p:nvSpPr>
          <p:spPr>
            <a:xfrm>
              <a:off x="6481355" y="3949631"/>
              <a:ext cx="121350" cy="1685"/>
            </a:xfrm>
            <a:custGeom>
              <a:avLst/>
              <a:gdLst/>
              <a:ahLst/>
              <a:cxnLst/>
              <a:rect l="l" t="t" r="r" b="b"/>
              <a:pathLst>
                <a:path w="7273" h="101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32;p50">
              <a:extLst>
                <a:ext uri="{FF2B5EF4-FFF2-40B4-BE49-F238E27FC236}">
                  <a16:creationId xmlns:a16="http://schemas.microsoft.com/office/drawing/2014/main" id="{413ED4FD-4A3A-71FF-A53C-0E579A2C4280}"/>
                </a:ext>
              </a:extLst>
            </p:cNvPr>
            <p:cNvSpPr/>
            <p:nvPr/>
          </p:nvSpPr>
          <p:spPr>
            <a:xfrm>
              <a:off x="6481355" y="3949631"/>
              <a:ext cx="121350" cy="1685"/>
            </a:xfrm>
            <a:custGeom>
              <a:avLst/>
              <a:gdLst/>
              <a:ahLst/>
              <a:cxnLst/>
              <a:rect l="l" t="t" r="r" b="b"/>
              <a:pathLst>
                <a:path w="7273" h="101" fill="none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33;p50">
              <a:extLst>
                <a:ext uri="{FF2B5EF4-FFF2-40B4-BE49-F238E27FC236}">
                  <a16:creationId xmlns:a16="http://schemas.microsoft.com/office/drawing/2014/main" id="{3FC1531D-F83E-677F-B892-BB7B4D288EA6}"/>
                </a:ext>
              </a:extLst>
            </p:cNvPr>
            <p:cNvSpPr/>
            <p:nvPr/>
          </p:nvSpPr>
          <p:spPr>
            <a:xfrm>
              <a:off x="6280988" y="4083191"/>
              <a:ext cx="332298" cy="17"/>
            </a:xfrm>
            <a:custGeom>
              <a:avLst/>
              <a:gdLst/>
              <a:ahLst/>
              <a:cxnLst/>
              <a:rect l="l" t="t" r="r" b="b"/>
              <a:pathLst>
                <a:path w="19916" h="1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134;p50">
              <a:extLst>
                <a:ext uri="{FF2B5EF4-FFF2-40B4-BE49-F238E27FC236}">
                  <a16:creationId xmlns:a16="http://schemas.microsoft.com/office/drawing/2014/main" id="{1E602398-9D7F-35A7-CED7-44CAC16D4C00}"/>
                </a:ext>
              </a:extLst>
            </p:cNvPr>
            <p:cNvSpPr/>
            <p:nvPr/>
          </p:nvSpPr>
          <p:spPr>
            <a:xfrm>
              <a:off x="6280988" y="4083191"/>
              <a:ext cx="332298" cy="17"/>
            </a:xfrm>
            <a:custGeom>
              <a:avLst/>
              <a:gdLst/>
              <a:ahLst/>
              <a:cxnLst/>
              <a:rect l="l" t="t" r="r" b="b"/>
              <a:pathLst>
                <a:path w="19916" h="1" fill="none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35;p50">
              <a:extLst>
                <a:ext uri="{FF2B5EF4-FFF2-40B4-BE49-F238E27FC236}">
                  <a16:creationId xmlns:a16="http://schemas.microsoft.com/office/drawing/2014/main" id="{24DD75D3-F9F3-ACB3-012D-F73EC1B4D77E}"/>
                </a:ext>
              </a:extLst>
            </p:cNvPr>
            <p:cNvSpPr/>
            <p:nvPr/>
          </p:nvSpPr>
          <p:spPr>
            <a:xfrm>
              <a:off x="6319947" y="2911641"/>
              <a:ext cx="324506" cy="990354"/>
            </a:xfrm>
            <a:custGeom>
              <a:avLst/>
              <a:gdLst/>
              <a:ahLst/>
              <a:cxnLst/>
              <a:rect l="l" t="t" r="r" b="b"/>
              <a:pathLst>
                <a:path w="19449" h="59356" extrusionOk="0">
                  <a:moveTo>
                    <a:pt x="168" y="1"/>
                  </a:moveTo>
                  <a:cubicBezTo>
                    <a:pt x="168" y="1"/>
                    <a:pt x="1" y="12276"/>
                    <a:pt x="735" y="17480"/>
                  </a:cubicBezTo>
                  <a:cubicBezTo>
                    <a:pt x="1435" y="22717"/>
                    <a:pt x="4104" y="34826"/>
                    <a:pt x="4538" y="41464"/>
                  </a:cubicBezTo>
                  <a:cubicBezTo>
                    <a:pt x="4938" y="48069"/>
                    <a:pt x="5672" y="51204"/>
                    <a:pt x="5672" y="51204"/>
                  </a:cubicBezTo>
                  <a:cubicBezTo>
                    <a:pt x="5672" y="51204"/>
                    <a:pt x="4671" y="52038"/>
                    <a:pt x="4671" y="52872"/>
                  </a:cubicBezTo>
                  <a:cubicBezTo>
                    <a:pt x="4671" y="53706"/>
                    <a:pt x="5205" y="53706"/>
                    <a:pt x="5071" y="54974"/>
                  </a:cubicBezTo>
                  <a:cubicBezTo>
                    <a:pt x="4938" y="56274"/>
                    <a:pt x="4371" y="56675"/>
                    <a:pt x="4804" y="57242"/>
                  </a:cubicBezTo>
                  <a:cubicBezTo>
                    <a:pt x="5205" y="57809"/>
                    <a:pt x="5505" y="58910"/>
                    <a:pt x="6906" y="59210"/>
                  </a:cubicBezTo>
                  <a:cubicBezTo>
                    <a:pt x="7441" y="59312"/>
                    <a:pt x="8740" y="59355"/>
                    <a:pt x="10220" y="59355"/>
                  </a:cubicBezTo>
                  <a:cubicBezTo>
                    <a:pt x="12614" y="59355"/>
                    <a:pt x="15480" y="59241"/>
                    <a:pt x="16346" y="59076"/>
                  </a:cubicBezTo>
                  <a:cubicBezTo>
                    <a:pt x="17747" y="58776"/>
                    <a:pt x="18481" y="57375"/>
                    <a:pt x="18481" y="56241"/>
                  </a:cubicBezTo>
                  <a:cubicBezTo>
                    <a:pt x="18481" y="55107"/>
                    <a:pt x="18047" y="54273"/>
                    <a:pt x="18047" y="53005"/>
                  </a:cubicBezTo>
                  <a:cubicBezTo>
                    <a:pt x="18047" y="51738"/>
                    <a:pt x="18748" y="50604"/>
                    <a:pt x="18748" y="49770"/>
                  </a:cubicBezTo>
                  <a:cubicBezTo>
                    <a:pt x="18748" y="48903"/>
                    <a:pt x="18481" y="48502"/>
                    <a:pt x="18481" y="47635"/>
                  </a:cubicBezTo>
                  <a:cubicBezTo>
                    <a:pt x="18481" y="46801"/>
                    <a:pt x="16646" y="33258"/>
                    <a:pt x="16646" y="30456"/>
                  </a:cubicBezTo>
                  <a:cubicBezTo>
                    <a:pt x="16646" y="27621"/>
                    <a:pt x="16513" y="18047"/>
                    <a:pt x="16913" y="15645"/>
                  </a:cubicBezTo>
                  <a:cubicBezTo>
                    <a:pt x="17347" y="13244"/>
                    <a:pt x="19448" y="1835"/>
                    <a:pt x="19448" y="183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36;p50">
              <a:extLst>
                <a:ext uri="{FF2B5EF4-FFF2-40B4-BE49-F238E27FC236}">
                  <a16:creationId xmlns:a16="http://schemas.microsoft.com/office/drawing/2014/main" id="{45C1EC25-4558-1176-147B-99562E6188B9}"/>
                </a:ext>
              </a:extLst>
            </p:cNvPr>
            <p:cNvSpPr/>
            <p:nvPr/>
          </p:nvSpPr>
          <p:spPr>
            <a:xfrm>
              <a:off x="6445733" y="2990677"/>
              <a:ext cx="104097" cy="905543"/>
            </a:xfrm>
            <a:custGeom>
              <a:avLst/>
              <a:gdLst/>
              <a:ahLst/>
              <a:cxnLst/>
              <a:rect l="l" t="t" r="r" b="b"/>
              <a:pathLst>
                <a:path w="6239" h="54273" fill="none" extrusionOk="0">
                  <a:moveTo>
                    <a:pt x="1" y="1"/>
                  </a:moveTo>
                  <a:cubicBezTo>
                    <a:pt x="1" y="1"/>
                    <a:pt x="701" y="19381"/>
                    <a:pt x="2102" y="25852"/>
                  </a:cubicBezTo>
                  <a:cubicBezTo>
                    <a:pt x="3470" y="32290"/>
                    <a:pt x="5304" y="42898"/>
                    <a:pt x="4871" y="44299"/>
                  </a:cubicBezTo>
                  <a:cubicBezTo>
                    <a:pt x="4404" y="45667"/>
                    <a:pt x="3703" y="48902"/>
                    <a:pt x="3703" y="48902"/>
                  </a:cubicBezTo>
                  <a:cubicBezTo>
                    <a:pt x="3703" y="48902"/>
                    <a:pt x="6238" y="48435"/>
                    <a:pt x="6238" y="49836"/>
                  </a:cubicBezTo>
                  <a:cubicBezTo>
                    <a:pt x="6238" y="51204"/>
                    <a:pt x="2536" y="52138"/>
                    <a:pt x="3470" y="52838"/>
                  </a:cubicBezTo>
                  <a:cubicBezTo>
                    <a:pt x="4404" y="53506"/>
                    <a:pt x="5304" y="54273"/>
                    <a:pt x="5304" y="5427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37;p50">
              <a:extLst>
                <a:ext uri="{FF2B5EF4-FFF2-40B4-BE49-F238E27FC236}">
                  <a16:creationId xmlns:a16="http://schemas.microsoft.com/office/drawing/2014/main" id="{575FC783-A6DB-CAB1-42E6-D7BFDC784721}"/>
                </a:ext>
              </a:extLst>
            </p:cNvPr>
            <p:cNvSpPr/>
            <p:nvPr/>
          </p:nvSpPr>
          <p:spPr>
            <a:xfrm>
              <a:off x="6014967" y="1580920"/>
              <a:ext cx="137484" cy="145843"/>
            </a:xfrm>
            <a:custGeom>
              <a:avLst/>
              <a:gdLst/>
              <a:ahLst/>
              <a:cxnLst/>
              <a:rect l="l" t="t" r="r" b="b"/>
              <a:pathLst>
                <a:path w="8240" h="8741" extrusionOk="0">
                  <a:moveTo>
                    <a:pt x="8239" y="1"/>
                  </a:moveTo>
                  <a:lnTo>
                    <a:pt x="234" y="67"/>
                  </a:lnTo>
                  <a:lnTo>
                    <a:pt x="0" y="8740"/>
                  </a:lnTo>
                  <a:lnTo>
                    <a:pt x="8173" y="8674"/>
                  </a:ln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38;p50">
              <a:extLst>
                <a:ext uri="{FF2B5EF4-FFF2-40B4-BE49-F238E27FC236}">
                  <a16:creationId xmlns:a16="http://schemas.microsoft.com/office/drawing/2014/main" id="{6DE86375-FB1F-8C99-A909-C83E56039BDF}"/>
                </a:ext>
              </a:extLst>
            </p:cNvPr>
            <p:cNvSpPr/>
            <p:nvPr/>
          </p:nvSpPr>
          <p:spPr>
            <a:xfrm>
              <a:off x="6099558" y="1584257"/>
              <a:ext cx="129693" cy="264390"/>
            </a:xfrm>
            <a:custGeom>
              <a:avLst/>
              <a:gdLst/>
              <a:ahLst/>
              <a:cxnLst/>
              <a:rect l="l" t="t" r="r" b="b"/>
              <a:pathLst>
                <a:path w="7773" h="15846" extrusionOk="0">
                  <a:moveTo>
                    <a:pt x="3770" y="0"/>
                  </a:moveTo>
                  <a:cubicBezTo>
                    <a:pt x="3437" y="0"/>
                    <a:pt x="3138" y="75"/>
                    <a:pt x="3103" y="234"/>
                  </a:cubicBezTo>
                  <a:cubicBezTo>
                    <a:pt x="3036" y="501"/>
                    <a:pt x="2469" y="5238"/>
                    <a:pt x="2469" y="5238"/>
                  </a:cubicBezTo>
                  <a:cubicBezTo>
                    <a:pt x="2469" y="5238"/>
                    <a:pt x="1902" y="2770"/>
                    <a:pt x="2035" y="2069"/>
                  </a:cubicBezTo>
                  <a:cubicBezTo>
                    <a:pt x="2202" y="1369"/>
                    <a:pt x="1702" y="735"/>
                    <a:pt x="1001" y="735"/>
                  </a:cubicBezTo>
                  <a:cubicBezTo>
                    <a:pt x="301" y="735"/>
                    <a:pt x="67" y="2936"/>
                    <a:pt x="301" y="3970"/>
                  </a:cubicBezTo>
                  <a:cubicBezTo>
                    <a:pt x="501" y="5004"/>
                    <a:pt x="1" y="7640"/>
                    <a:pt x="1" y="8740"/>
                  </a:cubicBezTo>
                  <a:cubicBezTo>
                    <a:pt x="1" y="9875"/>
                    <a:pt x="1135" y="10875"/>
                    <a:pt x="1902" y="12476"/>
                  </a:cubicBezTo>
                  <a:cubicBezTo>
                    <a:pt x="2702" y="14111"/>
                    <a:pt x="4437" y="15846"/>
                    <a:pt x="4437" y="15846"/>
                  </a:cubicBezTo>
                  <a:lnTo>
                    <a:pt x="7773" y="14244"/>
                  </a:lnTo>
                  <a:cubicBezTo>
                    <a:pt x="7773" y="14244"/>
                    <a:pt x="5805" y="11276"/>
                    <a:pt x="5871" y="11009"/>
                  </a:cubicBezTo>
                  <a:cubicBezTo>
                    <a:pt x="6072" y="10408"/>
                    <a:pt x="6372" y="9841"/>
                    <a:pt x="6705" y="9341"/>
                  </a:cubicBezTo>
                  <a:cubicBezTo>
                    <a:pt x="7172" y="8474"/>
                    <a:pt x="7406" y="6405"/>
                    <a:pt x="7339" y="5572"/>
                  </a:cubicBezTo>
                  <a:cubicBezTo>
                    <a:pt x="7239" y="4738"/>
                    <a:pt x="5271" y="3603"/>
                    <a:pt x="5271" y="3403"/>
                  </a:cubicBezTo>
                  <a:cubicBezTo>
                    <a:pt x="5271" y="3170"/>
                    <a:pt x="5504" y="2136"/>
                    <a:pt x="5504" y="1202"/>
                  </a:cubicBezTo>
                  <a:cubicBezTo>
                    <a:pt x="5504" y="301"/>
                    <a:pt x="5004" y="368"/>
                    <a:pt x="4570" y="168"/>
                  </a:cubicBezTo>
                  <a:cubicBezTo>
                    <a:pt x="4383" y="58"/>
                    <a:pt x="4063" y="0"/>
                    <a:pt x="377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39;p50">
              <a:extLst>
                <a:ext uri="{FF2B5EF4-FFF2-40B4-BE49-F238E27FC236}">
                  <a16:creationId xmlns:a16="http://schemas.microsoft.com/office/drawing/2014/main" id="{3B626B03-9D4B-02EC-1AD6-2F6D43D12AAA}"/>
                </a:ext>
              </a:extLst>
            </p:cNvPr>
            <p:cNvSpPr/>
            <p:nvPr/>
          </p:nvSpPr>
          <p:spPr>
            <a:xfrm>
              <a:off x="6148528" y="1799089"/>
              <a:ext cx="392965" cy="423014"/>
            </a:xfrm>
            <a:custGeom>
              <a:avLst/>
              <a:gdLst/>
              <a:ahLst/>
              <a:cxnLst/>
              <a:rect l="l" t="t" r="r" b="b"/>
              <a:pathLst>
                <a:path w="23552" h="25353" extrusionOk="0">
                  <a:moveTo>
                    <a:pt x="4804" y="1"/>
                  </a:moveTo>
                  <a:lnTo>
                    <a:pt x="1" y="3670"/>
                  </a:lnTo>
                  <a:cubicBezTo>
                    <a:pt x="1" y="3670"/>
                    <a:pt x="8173" y="20582"/>
                    <a:pt x="8474" y="21149"/>
                  </a:cubicBezTo>
                  <a:cubicBezTo>
                    <a:pt x="8741" y="21683"/>
                    <a:pt x="14645" y="25352"/>
                    <a:pt x="14645" y="25352"/>
                  </a:cubicBezTo>
                  <a:lnTo>
                    <a:pt x="23551" y="14378"/>
                  </a:lnTo>
                  <a:cubicBezTo>
                    <a:pt x="23551" y="14378"/>
                    <a:pt x="12410" y="10842"/>
                    <a:pt x="12110" y="10408"/>
                  </a:cubicBezTo>
                  <a:cubicBezTo>
                    <a:pt x="11843" y="10008"/>
                    <a:pt x="4804" y="1"/>
                    <a:pt x="48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40;p50">
              <a:extLst>
                <a:ext uri="{FF2B5EF4-FFF2-40B4-BE49-F238E27FC236}">
                  <a16:creationId xmlns:a16="http://schemas.microsoft.com/office/drawing/2014/main" id="{11853CDE-C069-1D7E-3D5C-5DAD7B857590}"/>
                </a:ext>
              </a:extLst>
            </p:cNvPr>
            <p:cNvSpPr/>
            <p:nvPr/>
          </p:nvSpPr>
          <p:spPr>
            <a:xfrm>
              <a:off x="6316059" y="2834842"/>
              <a:ext cx="434694" cy="147562"/>
            </a:xfrm>
            <a:custGeom>
              <a:avLst/>
              <a:gdLst/>
              <a:ahLst/>
              <a:cxnLst/>
              <a:rect l="l" t="t" r="r" b="b"/>
              <a:pathLst>
                <a:path w="26053" h="8844" extrusionOk="0">
                  <a:moveTo>
                    <a:pt x="26052" y="1"/>
                  </a:moveTo>
                  <a:cubicBezTo>
                    <a:pt x="26052" y="1"/>
                    <a:pt x="15882" y="820"/>
                    <a:pt x="10209" y="820"/>
                  </a:cubicBezTo>
                  <a:cubicBezTo>
                    <a:pt x="9208" y="820"/>
                    <a:pt x="8346" y="794"/>
                    <a:pt x="7706" y="734"/>
                  </a:cubicBezTo>
                  <a:cubicBezTo>
                    <a:pt x="3436" y="301"/>
                    <a:pt x="401" y="101"/>
                    <a:pt x="401" y="101"/>
                  </a:cubicBezTo>
                  <a:lnTo>
                    <a:pt x="0" y="6672"/>
                  </a:lnTo>
                  <a:cubicBezTo>
                    <a:pt x="0" y="6672"/>
                    <a:pt x="5174" y="8843"/>
                    <a:pt x="10865" y="8843"/>
                  </a:cubicBezTo>
                  <a:cubicBezTo>
                    <a:pt x="10990" y="8843"/>
                    <a:pt x="11116" y="8842"/>
                    <a:pt x="11242" y="8840"/>
                  </a:cubicBezTo>
                  <a:cubicBezTo>
                    <a:pt x="17079" y="8740"/>
                    <a:pt x="24918" y="6438"/>
                    <a:pt x="24918" y="6438"/>
                  </a:cubicBezTo>
                  <a:lnTo>
                    <a:pt x="2605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141;p50">
              <a:extLst>
                <a:ext uri="{FF2B5EF4-FFF2-40B4-BE49-F238E27FC236}">
                  <a16:creationId xmlns:a16="http://schemas.microsoft.com/office/drawing/2014/main" id="{9F4F1B20-E2DA-85DB-78FD-788689DC296E}"/>
                </a:ext>
              </a:extLst>
            </p:cNvPr>
            <p:cNvSpPr/>
            <p:nvPr/>
          </p:nvSpPr>
          <p:spPr>
            <a:xfrm>
              <a:off x="6240928" y="2053030"/>
              <a:ext cx="554909" cy="807703"/>
            </a:xfrm>
            <a:custGeom>
              <a:avLst/>
              <a:gdLst/>
              <a:ahLst/>
              <a:cxnLst/>
              <a:rect l="l" t="t" r="r" b="b"/>
              <a:pathLst>
                <a:path w="33258" h="48409" extrusionOk="0">
                  <a:moveTo>
                    <a:pt x="22882" y="0"/>
                  </a:moveTo>
                  <a:cubicBezTo>
                    <a:pt x="22634" y="0"/>
                    <a:pt x="22379" y="8"/>
                    <a:pt x="22116" y="25"/>
                  </a:cubicBezTo>
                  <a:cubicBezTo>
                    <a:pt x="18447" y="325"/>
                    <a:pt x="14878" y="1393"/>
                    <a:pt x="11675" y="3161"/>
                  </a:cubicBezTo>
                  <a:cubicBezTo>
                    <a:pt x="10508" y="3928"/>
                    <a:pt x="9474" y="4929"/>
                    <a:pt x="8673" y="6096"/>
                  </a:cubicBezTo>
                  <a:cubicBezTo>
                    <a:pt x="8673" y="6096"/>
                    <a:pt x="5237" y="12134"/>
                    <a:pt x="4070" y="16837"/>
                  </a:cubicBezTo>
                  <a:cubicBezTo>
                    <a:pt x="2936" y="21507"/>
                    <a:pt x="634" y="43189"/>
                    <a:pt x="334" y="44457"/>
                  </a:cubicBezTo>
                  <a:cubicBezTo>
                    <a:pt x="0" y="45691"/>
                    <a:pt x="7305" y="48193"/>
                    <a:pt x="12109" y="48293"/>
                  </a:cubicBezTo>
                  <a:cubicBezTo>
                    <a:pt x="14252" y="48338"/>
                    <a:pt x="17571" y="48409"/>
                    <a:pt x="20758" y="48409"/>
                  </a:cubicBezTo>
                  <a:cubicBezTo>
                    <a:pt x="24714" y="48409"/>
                    <a:pt x="28468" y="48299"/>
                    <a:pt x="29521" y="47893"/>
                  </a:cubicBezTo>
                  <a:cubicBezTo>
                    <a:pt x="31389" y="47159"/>
                    <a:pt x="33157" y="46125"/>
                    <a:pt x="33157" y="44957"/>
                  </a:cubicBezTo>
                  <a:cubicBezTo>
                    <a:pt x="33157" y="43823"/>
                    <a:pt x="33257" y="39553"/>
                    <a:pt x="33257" y="36118"/>
                  </a:cubicBezTo>
                  <a:cubicBezTo>
                    <a:pt x="33257" y="32682"/>
                    <a:pt x="32223" y="14535"/>
                    <a:pt x="31289" y="10366"/>
                  </a:cubicBezTo>
                  <a:cubicBezTo>
                    <a:pt x="30355" y="6196"/>
                    <a:pt x="29721" y="3261"/>
                    <a:pt x="29421" y="2760"/>
                  </a:cubicBezTo>
                  <a:cubicBezTo>
                    <a:pt x="29106" y="2257"/>
                    <a:pt x="27039" y="0"/>
                    <a:pt x="228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142;p50">
              <a:extLst>
                <a:ext uri="{FF2B5EF4-FFF2-40B4-BE49-F238E27FC236}">
                  <a16:creationId xmlns:a16="http://schemas.microsoft.com/office/drawing/2014/main" id="{01399A1B-56D2-A5D3-01BF-99E68B7B99BF}"/>
                </a:ext>
              </a:extLst>
            </p:cNvPr>
            <p:cNvSpPr/>
            <p:nvPr/>
          </p:nvSpPr>
          <p:spPr>
            <a:xfrm>
              <a:off x="5827965" y="2261939"/>
              <a:ext cx="287199" cy="315246"/>
            </a:xfrm>
            <a:custGeom>
              <a:avLst/>
              <a:gdLst/>
              <a:ahLst/>
              <a:cxnLst/>
              <a:rect l="l" t="t" r="r" b="b"/>
              <a:pathLst>
                <a:path w="17213" h="18894" extrusionOk="0">
                  <a:moveTo>
                    <a:pt x="3689" y="1"/>
                  </a:moveTo>
                  <a:cubicBezTo>
                    <a:pt x="3107" y="1"/>
                    <a:pt x="2524" y="103"/>
                    <a:pt x="1968" y="313"/>
                  </a:cubicBezTo>
                  <a:cubicBezTo>
                    <a:pt x="1968" y="313"/>
                    <a:pt x="267" y="1014"/>
                    <a:pt x="134" y="2715"/>
                  </a:cubicBezTo>
                  <a:cubicBezTo>
                    <a:pt x="0" y="4383"/>
                    <a:pt x="3102" y="6084"/>
                    <a:pt x="4937" y="8619"/>
                  </a:cubicBezTo>
                  <a:cubicBezTo>
                    <a:pt x="6772" y="11154"/>
                    <a:pt x="9173" y="13823"/>
                    <a:pt x="9173" y="13823"/>
                  </a:cubicBezTo>
                  <a:lnTo>
                    <a:pt x="12843" y="18893"/>
                  </a:lnTo>
                  <a:lnTo>
                    <a:pt x="17213" y="15224"/>
                  </a:lnTo>
                  <a:lnTo>
                    <a:pt x="5938" y="2148"/>
                  </a:lnTo>
                  <a:cubicBezTo>
                    <a:pt x="5938" y="2148"/>
                    <a:pt x="6472" y="914"/>
                    <a:pt x="5771" y="447"/>
                  </a:cubicBezTo>
                  <a:cubicBezTo>
                    <a:pt x="5111" y="153"/>
                    <a:pt x="4400" y="1"/>
                    <a:pt x="368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143;p50">
              <a:extLst>
                <a:ext uri="{FF2B5EF4-FFF2-40B4-BE49-F238E27FC236}">
                  <a16:creationId xmlns:a16="http://schemas.microsoft.com/office/drawing/2014/main" id="{E89D686F-60FE-F464-5AC3-E49403960930}"/>
                </a:ext>
              </a:extLst>
            </p:cNvPr>
            <p:cNvSpPr/>
            <p:nvPr/>
          </p:nvSpPr>
          <p:spPr>
            <a:xfrm>
              <a:off x="5865806" y="2262140"/>
              <a:ext cx="411868" cy="329512"/>
            </a:xfrm>
            <a:custGeom>
              <a:avLst/>
              <a:gdLst/>
              <a:ahLst/>
              <a:cxnLst/>
              <a:rect l="l" t="t" r="r" b="b"/>
              <a:pathLst>
                <a:path w="24685" h="19749" extrusionOk="0">
                  <a:moveTo>
                    <a:pt x="12710" y="1"/>
                  </a:moveTo>
                  <a:lnTo>
                    <a:pt x="1" y="4237"/>
                  </a:lnTo>
                  <a:lnTo>
                    <a:pt x="13243" y="19748"/>
                  </a:lnTo>
                  <a:lnTo>
                    <a:pt x="24685" y="13277"/>
                  </a:lnTo>
                  <a:cubicBezTo>
                    <a:pt x="22083" y="11442"/>
                    <a:pt x="19615" y="9408"/>
                    <a:pt x="17346" y="7206"/>
                  </a:cubicBezTo>
                  <a:cubicBezTo>
                    <a:pt x="13544" y="3537"/>
                    <a:pt x="12710" y="1"/>
                    <a:pt x="127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44;p50">
              <a:extLst>
                <a:ext uri="{FF2B5EF4-FFF2-40B4-BE49-F238E27FC236}">
                  <a16:creationId xmlns:a16="http://schemas.microsoft.com/office/drawing/2014/main" id="{CE419DCA-1FA4-A8BA-7279-EE6521FC1784}"/>
                </a:ext>
              </a:extLst>
            </p:cNvPr>
            <p:cNvSpPr/>
            <p:nvPr/>
          </p:nvSpPr>
          <p:spPr>
            <a:xfrm>
              <a:off x="5861351" y="2205929"/>
              <a:ext cx="249357" cy="126923"/>
            </a:xfrm>
            <a:custGeom>
              <a:avLst/>
              <a:gdLst/>
              <a:ahLst/>
              <a:cxnLst/>
              <a:rect l="l" t="t" r="r" b="b"/>
              <a:pathLst>
                <a:path w="14945" h="7607" extrusionOk="0">
                  <a:moveTo>
                    <a:pt x="12543" y="1"/>
                  </a:moveTo>
                  <a:lnTo>
                    <a:pt x="1" y="3670"/>
                  </a:lnTo>
                  <a:cubicBezTo>
                    <a:pt x="768" y="3837"/>
                    <a:pt x="1302" y="4537"/>
                    <a:pt x="1235" y="5371"/>
                  </a:cubicBezTo>
                  <a:cubicBezTo>
                    <a:pt x="1168" y="6205"/>
                    <a:pt x="801" y="6973"/>
                    <a:pt x="268" y="7606"/>
                  </a:cubicBezTo>
                  <a:lnTo>
                    <a:pt x="12943" y="3370"/>
                  </a:lnTo>
                  <a:cubicBezTo>
                    <a:pt x="14945" y="835"/>
                    <a:pt x="12543" y="1"/>
                    <a:pt x="1254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45;p50">
              <a:extLst>
                <a:ext uri="{FF2B5EF4-FFF2-40B4-BE49-F238E27FC236}">
                  <a16:creationId xmlns:a16="http://schemas.microsoft.com/office/drawing/2014/main" id="{53B77815-91A0-78D1-FFB0-A0CDC19C2945}"/>
                </a:ext>
              </a:extLst>
            </p:cNvPr>
            <p:cNvSpPr/>
            <p:nvPr/>
          </p:nvSpPr>
          <p:spPr>
            <a:xfrm>
              <a:off x="5911438" y="2389444"/>
              <a:ext cx="244352" cy="242282"/>
            </a:xfrm>
            <a:custGeom>
              <a:avLst/>
              <a:gdLst/>
              <a:ahLst/>
              <a:cxnLst/>
              <a:rect l="l" t="t" r="r" b="b"/>
              <a:pathLst>
                <a:path w="14645" h="14521" extrusionOk="0">
                  <a:moveTo>
                    <a:pt x="3879" y="1"/>
                  </a:moveTo>
                  <a:cubicBezTo>
                    <a:pt x="3854" y="1"/>
                    <a:pt x="3829" y="4"/>
                    <a:pt x="3804" y="10"/>
                  </a:cubicBezTo>
                  <a:cubicBezTo>
                    <a:pt x="3236" y="177"/>
                    <a:pt x="2369" y="744"/>
                    <a:pt x="2669" y="1277"/>
                  </a:cubicBezTo>
                  <a:cubicBezTo>
                    <a:pt x="2936" y="1811"/>
                    <a:pt x="4204" y="4246"/>
                    <a:pt x="4204" y="4246"/>
                  </a:cubicBezTo>
                  <a:lnTo>
                    <a:pt x="4504" y="5213"/>
                  </a:lnTo>
                  <a:cubicBezTo>
                    <a:pt x="4504" y="5213"/>
                    <a:pt x="1969" y="4813"/>
                    <a:pt x="1535" y="4680"/>
                  </a:cubicBezTo>
                  <a:cubicBezTo>
                    <a:pt x="1457" y="4655"/>
                    <a:pt x="1379" y="4644"/>
                    <a:pt x="1303" y="4644"/>
                  </a:cubicBezTo>
                  <a:cubicBezTo>
                    <a:pt x="866" y="4644"/>
                    <a:pt x="506" y="5030"/>
                    <a:pt x="535" y="5514"/>
                  </a:cubicBezTo>
                  <a:cubicBezTo>
                    <a:pt x="535" y="6214"/>
                    <a:pt x="1" y="6214"/>
                    <a:pt x="701" y="6614"/>
                  </a:cubicBezTo>
                  <a:cubicBezTo>
                    <a:pt x="1402" y="7048"/>
                    <a:pt x="2236" y="7615"/>
                    <a:pt x="2236" y="7615"/>
                  </a:cubicBezTo>
                  <a:cubicBezTo>
                    <a:pt x="2236" y="7615"/>
                    <a:pt x="3236" y="9883"/>
                    <a:pt x="3503" y="10284"/>
                  </a:cubicBezTo>
                  <a:cubicBezTo>
                    <a:pt x="3770" y="10717"/>
                    <a:pt x="6038" y="11685"/>
                    <a:pt x="6439" y="11985"/>
                  </a:cubicBezTo>
                  <a:cubicBezTo>
                    <a:pt x="6872" y="12252"/>
                    <a:pt x="9141" y="12986"/>
                    <a:pt x="10275" y="13219"/>
                  </a:cubicBezTo>
                  <a:cubicBezTo>
                    <a:pt x="11376" y="13486"/>
                    <a:pt x="13911" y="14520"/>
                    <a:pt x="13911" y="14520"/>
                  </a:cubicBezTo>
                  <a:lnTo>
                    <a:pt x="14645" y="11251"/>
                  </a:lnTo>
                  <a:lnTo>
                    <a:pt x="14078" y="10017"/>
                  </a:lnTo>
                  <a:cubicBezTo>
                    <a:pt x="14078" y="10017"/>
                    <a:pt x="11242" y="9617"/>
                    <a:pt x="11109" y="8783"/>
                  </a:cubicBezTo>
                  <a:cubicBezTo>
                    <a:pt x="10975" y="7949"/>
                    <a:pt x="10408" y="6081"/>
                    <a:pt x="9841" y="5380"/>
                  </a:cubicBezTo>
                  <a:cubicBezTo>
                    <a:pt x="9307" y="4680"/>
                    <a:pt x="6606" y="3279"/>
                    <a:pt x="5772" y="2278"/>
                  </a:cubicBezTo>
                  <a:cubicBezTo>
                    <a:pt x="4943" y="1322"/>
                    <a:pt x="4419" y="1"/>
                    <a:pt x="3879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46;p50">
              <a:extLst>
                <a:ext uri="{FF2B5EF4-FFF2-40B4-BE49-F238E27FC236}">
                  <a16:creationId xmlns:a16="http://schemas.microsoft.com/office/drawing/2014/main" id="{88790899-7DC9-50D8-F24F-999D641EFDCD}"/>
                </a:ext>
              </a:extLst>
            </p:cNvPr>
            <p:cNvSpPr/>
            <p:nvPr/>
          </p:nvSpPr>
          <p:spPr>
            <a:xfrm>
              <a:off x="6134630" y="2126343"/>
              <a:ext cx="512596" cy="567339"/>
            </a:xfrm>
            <a:custGeom>
              <a:avLst/>
              <a:gdLst/>
              <a:ahLst/>
              <a:cxnLst/>
              <a:rect l="l" t="t" r="r" b="b"/>
              <a:pathLst>
                <a:path w="30722" h="34003" extrusionOk="0">
                  <a:moveTo>
                    <a:pt x="20281" y="1"/>
                  </a:moveTo>
                  <a:cubicBezTo>
                    <a:pt x="20281" y="1"/>
                    <a:pt x="16612" y="2403"/>
                    <a:pt x="16345" y="6906"/>
                  </a:cubicBezTo>
                  <a:cubicBezTo>
                    <a:pt x="16078" y="11442"/>
                    <a:pt x="17879" y="24552"/>
                    <a:pt x="17879" y="24552"/>
                  </a:cubicBezTo>
                  <a:lnTo>
                    <a:pt x="701" y="25786"/>
                  </a:lnTo>
                  <a:lnTo>
                    <a:pt x="0" y="31690"/>
                  </a:lnTo>
                  <a:cubicBezTo>
                    <a:pt x="0" y="31690"/>
                    <a:pt x="3936" y="33692"/>
                    <a:pt x="12976" y="33958"/>
                  </a:cubicBezTo>
                  <a:cubicBezTo>
                    <a:pt x="13874" y="33988"/>
                    <a:pt x="14745" y="34002"/>
                    <a:pt x="15587" y="34002"/>
                  </a:cubicBezTo>
                  <a:cubicBezTo>
                    <a:pt x="23177" y="34002"/>
                    <a:pt x="28343" y="32861"/>
                    <a:pt x="29454" y="31990"/>
                  </a:cubicBezTo>
                  <a:cubicBezTo>
                    <a:pt x="30722" y="30990"/>
                    <a:pt x="30288" y="19448"/>
                    <a:pt x="30288" y="18881"/>
                  </a:cubicBezTo>
                  <a:cubicBezTo>
                    <a:pt x="30288" y="18314"/>
                    <a:pt x="30589" y="6339"/>
                    <a:pt x="30589" y="6339"/>
                  </a:cubicBezTo>
                  <a:lnTo>
                    <a:pt x="2028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47;p50">
              <a:extLst>
                <a:ext uri="{FF2B5EF4-FFF2-40B4-BE49-F238E27FC236}">
                  <a16:creationId xmlns:a16="http://schemas.microsoft.com/office/drawing/2014/main" id="{6AC1CF5B-EEC1-2C68-37C4-ACA0B514CAC8}"/>
                </a:ext>
              </a:extLst>
            </p:cNvPr>
            <p:cNvSpPr/>
            <p:nvPr/>
          </p:nvSpPr>
          <p:spPr>
            <a:xfrm>
              <a:off x="6134630" y="2126343"/>
              <a:ext cx="512596" cy="571610"/>
            </a:xfrm>
            <a:custGeom>
              <a:avLst/>
              <a:gdLst/>
              <a:ahLst/>
              <a:cxnLst/>
              <a:rect l="l" t="t" r="r" b="b"/>
              <a:pathLst>
                <a:path w="30722" h="34259" fill="none" extrusionOk="0">
                  <a:moveTo>
                    <a:pt x="30589" y="6339"/>
                  </a:moveTo>
                  <a:cubicBezTo>
                    <a:pt x="30589" y="6339"/>
                    <a:pt x="30288" y="18314"/>
                    <a:pt x="30288" y="18881"/>
                  </a:cubicBezTo>
                  <a:cubicBezTo>
                    <a:pt x="30288" y="19448"/>
                    <a:pt x="30722" y="30990"/>
                    <a:pt x="29454" y="31990"/>
                  </a:cubicBezTo>
                  <a:cubicBezTo>
                    <a:pt x="28220" y="32958"/>
                    <a:pt x="21982" y="34259"/>
                    <a:pt x="12976" y="33958"/>
                  </a:cubicBezTo>
                  <a:cubicBezTo>
                    <a:pt x="3936" y="33692"/>
                    <a:pt x="0" y="31690"/>
                    <a:pt x="0" y="31690"/>
                  </a:cubicBezTo>
                  <a:lnTo>
                    <a:pt x="701" y="25786"/>
                  </a:lnTo>
                  <a:lnTo>
                    <a:pt x="17879" y="24552"/>
                  </a:lnTo>
                  <a:cubicBezTo>
                    <a:pt x="17879" y="24552"/>
                    <a:pt x="16078" y="11442"/>
                    <a:pt x="16345" y="6906"/>
                  </a:cubicBezTo>
                  <a:cubicBezTo>
                    <a:pt x="16612" y="2403"/>
                    <a:pt x="20281" y="1"/>
                    <a:pt x="2028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48;p50">
              <a:extLst>
                <a:ext uri="{FF2B5EF4-FFF2-40B4-BE49-F238E27FC236}">
                  <a16:creationId xmlns:a16="http://schemas.microsoft.com/office/drawing/2014/main" id="{23488A75-2F70-A6AB-98BC-F0D77865092C}"/>
                </a:ext>
              </a:extLst>
            </p:cNvPr>
            <p:cNvSpPr/>
            <p:nvPr/>
          </p:nvSpPr>
          <p:spPr>
            <a:xfrm>
              <a:off x="6262068" y="1598005"/>
              <a:ext cx="337854" cy="484949"/>
            </a:xfrm>
            <a:custGeom>
              <a:avLst/>
              <a:gdLst/>
              <a:ahLst/>
              <a:cxnLst/>
              <a:rect l="l" t="t" r="r" b="b"/>
              <a:pathLst>
                <a:path w="20249" h="29065" extrusionOk="0">
                  <a:moveTo>
                    <a:pt x="9005" y="0"/>
                  </a:moveTo>
                  <a:cubicBezTo>
                    <a:pt x="6571" y="0"/>
                    <a:pt x="4170" y="1545"/>
                    <a:pt x="4170" y="1545"/>
                  </a:cubicBezTo>
                  <a:cubicBezTo>
                    <a:pt x="4170" y="1545"/>
                    <a:pt x="1802" y="5648"/>
                    <a:pt x="2269" y="6182"/>
                  </a:cubicBezTo>
                  <a:cubicBezTo>
                    <a:pt x="2703" y="6716"/>
                    <a:pt x="2369" y="7716"/>
                    <a:pt x="2369" y="7716"/>
                  </a:cubicBezTo>
                  <a:cubicBezTo>
                    <a:pt x="2369" y="7716"/>
                    <a:pt x="1" y="9551"/>
                    <a:pt x="168" y="10185"/>
                  </a:cubicBezTo>
                  <a:cubicBezTo>
                    <a:pt x="368" y="10819"/>
                    <a:pt x="2269" y="12553"/>
                    <a:pt x="2269" y="12553"/>
                  </a:cubicBezTo>
                  <a:cubicBezTo>
                    <a:pt x="2269" y="12553"/>
                    <a:pt x="2636" y="17457"/>
                    <a:pt x="3103" y="17890"/>
                  </a:cubicBezTo>
                  <a:cubicBezTo>
                    <a:pt x="3570" y="18357"/>
                    <a:pt x="6639" y="18891"/>
                    <a:pt x="7273" y="18991"/>
                  </a:cubicBezTo>
                  <a:cubicBezTo>
                    <a:pt x="7606" y="19024"/>
                    <a:pt x="7940" y="19124"/>
                    <a:pt x="8273" y="19258"/>
                  </a:cubicBezTo>
                  <a:lnTo>
                    <a:pt x="10075" y="29065"/>
                  </a:lnTo>
                  <a:lnTo>
                    <a:pt x="20249" y="19892"/>
                  </a:lnTo>
                  <a:lnTo>
                    <a:pt x="18614" y="15555"/>
                  </a:lnTo>
                  <a:cubicBezTo>
                    <a:pt x="18614" y="15555"/>
                    <a:pt x="17713" y="9718"/>
                    <a:pt x="17780" y="7016"/>
                  </a:cubicBezTo>
                  <a:cubicBezTo>
                    <a:pt x="17880" y="4314"/>
                    <a:pt x="13144" y="1012"/>
                    <a:pt x="10342" y="178"/>
                  </a:cubicBezTo>
                  <a:cubicBezTo>
                    <a:pt x="9905" y="53"/>
                    <a:pt x="9454" y="0"/>
                    <a:pt x="9005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49;p50">
              <a:extLst>
                <a:ext uri="{FF2B5EF4-FFF2-40B4-BE49-F238E27FC236}">
                  <a16:creationId xmlns:a16="http://schemas.microsoft.com/office/drawing/2014/main" id="{2DD0994B-F653-C83F-F1B4-AE43C3D33744}"/>
                </a:ext>
              </a:extLst>
            </p:cNvPr>
            <p:cNvSpPr/>
            <p:nvPr/>
          </p:nvSpPr>
          <p:spPr>
            <a:xfrm>
              <a:off x="6230350" y="1456302"/>
              <a:ext cx="440817" cy="453664"/>
            </a:xfrm>
            <a:custGeom>
              <a:avLst/>
              <a:gdLst/>
              <a:ahLst/>
              <a:cxnLst/>
              <a:rect l="l" t="t" r="r" b="b"/>
              <a:pathLst>
                <a:path w="26420" h="27190" extrusionOk="0">
                  <a:moveTo>
                    <a:pt x="13766" y="0"/>
                  </a:moveTo>
                  <a:cubicBezTo>
                    <a:pt x="11100" y="0"/>
                    <a:pt x="8879" y="1428"/>
                    <a:pt x="9074" y="2766"/>
                  </a:cubicBezTo>
                  <a:cubicBezTo>
                    <a:pt x="9322" y="4443"/>
                    <a:pt x="8154" y="4501"/>
                    <a:pt x="7991" y="4501"/>
                  </a:cubicBezTo>
                  <a:cubicBezTo>
                    <a:pt x="7979" y="4501"/>
                    <a:pt x="7973" y="4501"/>
                    <a:pt x="7973" y="4501"/>
                  </a:cubicBezTo>
                  <a:cubicBezTo>
                    <a:pt x="7973" y="4501"/>
                    <a:pt x="6768" y="3227"/>
                    <a:pt x="5037" y="3227"/>
                  </a:cubicBezTo>
                  <a:cubicBezTo>
                    <a:pt x="4359" y="3227"/>
                    <a:pt x="3601" y="3422"/>
                    <a:pt x="2802" y="3967"/>
                  </a:cubicBezTo>
                  <a:cubicBezTo>
                    <a:pt x="0" y="5869"/>
                    <a:pt x="801" y="8971"/>
                    <a:pt x="3336" y="10038"/>
                  </a:cubicBezTo>
                  <a:cubicBezTo>
                    <a:pt x="5905" y="11106"/>
                    <a:pt x="8907" y="10305"/>
                    <a:pt x="7906" y="11406"/>
                  </a:cubicBezTo>
                  <a:cubicBezTo>
                    <a:pt x="6905" y="12507"/>
                    <a:pt x="6639" y="14842"/>
                    <a:pt x="8173" y="15309"/>
                  </a:cubicBezTo>
                  <a:cubicBezTo>
                    <a:pt x="9674" y="15776"/>
                    <a:pt x="9441" y="17477"/>
                    <a:pt x="9441" y="18244"/>
                  </a:cubicBezTo>
                  <a:cubicBezTo>
                    <a:pt x="9441" y="18598"/>
                    <a:pt x="9727" y="18758"/>
                    <a:pt x="10058" y="18758"/>
                  </a:cubicBezTo>
                  <a:cubicBezTo>
                    <a:pt x="10413" y="18758"/>
                    <a:pt x="10819" y="18573"/>
                    <a:pt x="10975" y="18244"/>
                  </a:cubicBezTo>
                  <a:cubicBezTo>
                    <a:pt x="11226" y="17687"/>
                    <a:pt x="11755" y="16410"/>
                    <a:pt x="12932" y="16410"/>
                  </a:cubicBezTo>
                  <a:cubicBezTo>
                    <a:pt x="13165" y="16410"/>
                    <a:pt x="13423" y="16460"/>
                    <a:pt x="13710" y="16576"/>
                  </a:cubicBezTo>
                  <a:cubicBezTo>
                    <a:pt x="15445" y="17310"/>
                    <a:pt x="15345" y="21313"/>
                    <a:pt x="14711" y="22314"/>
                  </a:cubicBezTo>
                  <a:cubicBezTo>
                    <a:pt x="14183" y="23148"/>
                    <a:pt x="13655" y="23217"/>
                    <a:pt x="13493" y="23217"/>
                  </a:cubicBezTo>
                  <a:cubicBezTo>
                    <a:pt x="13461" y="23217"/>
                    <a:pt x="13443" y="23214"/>
                    <a:pt x="13443" y="23214"/>
                  </a:cubicBezTo>
                  <a:lnTo>
                    <a:pt x="13443" y="23214"/>
                  </a:lnTo>
                  <a:cubicBezTo>
                    <a:pt x="13444" y="23214"/>
                    <a:pt x="14444" y="23581"/>
                    <a:pt x="13810" y="24782"/>
                  </a:cubicBezTo>
                  <a:lnTo>
                    <a:pt x="13177" y="25950"/>
                  </a:lnTo>
                  <a:cubicBezTo>
                    <a:pt x="13177" y="25950"/>
                    <a:pt x="14202" y="27190"/>
                    <a:pt x="16717" y="27190"/>
                  </a:cubicBezTo>
                  <a:cubicBezTo>
                    <a:pt x="17176" y="27190"/>
                    <a:pt x="17685" y="27148"/>
                    <a:pt x="18247" y="27050"/>
                  </a:cubicBezTo>
                  <a:cubicBezTo>
                    <a:pt x="21883" y="26417"/>
                    <a:pt x="22717" y="24782"/>
                    <a:pt x="22150" y="23414"/>
                  </a:cubicBezTo>
                  <a:cubicBezTo>
                    <a:pt x="21616" y="22047"/>
                    <a:pt x="20348" y="21847"/>
                    <a:pt x="21716" y="19879"/>
                  </a:cubicBezTo>
                  <a:cubicBezTo>
                    <a:pt x="23084" y="17877"/>
                    <a:pt x="26419" y="15509"/>
                    <a:pt x="26152" y="10972"/>
                  </a:cubicBezTo>
                  <a:cubicBezTo>
                    <a:pt x="25986" y="7970"/>
                    <a:pt x="18881" y="5135"/>
                    <a:pt x="18881" y="5135"/>
                  </a:cubicBezTo>
                  <a:cubicBezTo>
                    <a:pt x="18881" y="5135"/>
                    <a:pt x="20515" y="2399"/>
                    <a:pt x="16812" y="665"/>
                  </a:cubicBezTo>
                  <a:cubicBezTo>
                    <a:pt x="15803" y="196"/>
                    <a:pt x="14754" y="0"/>
                    <a:pt x="1376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50;p50">
              <a:extLst>
                <a:ext uri="{FF2B5EF4-FFF2-40B4-BE49-F238E27FC236}">
                  <a16:creationId xmlns:a16="http://schemas.microsoft.com/office/drawing/2014/main" id="{AAC959D1-C266-03E4-4A07-72F851F5823D}"/>
                </a:ext>
              </a:extLst>
            </p:cNvPr>
            <p:cNvSpPr/>
            <p:nvPr/>
          </p:nvSpPr>
          <p:spPr>
            <a:xfrm>
              <a:off x="6277100" y="1690572"/>
              <a:ext cx="35072" cy="69576"/>
            </a:xfrm>
            <a:custGeom>
              <a:avLst/>
              <a:gdLst/>
              <a:ahLst/>
              <a:cxnLst/>
              <a:rect l="l" t="t" r="r" b="b"/>
              <a:pathLst>
                <a:path w="2102" h="4170" fill="none" extrusionOk="0">
                  <a:moveTo>
                    <a:pt x="1335" y="300"/>
                  </a:moveTo>
                  <a:cubicBezTo>
                    <a:pt x="1335" y="300"/>
                    <a:pt x="167" y="0"/>
                    <a:pt x="101" y="534"/>
                  </a:cubicBezTo>
                  <a:cubicBezTo>
                    <a:pt x="0" y="1101"/>
                    <a:pt x="101" y="3803"/>
                    <a:pt x="101" y="3803"/>
                  </a:cubicBezTo>
                  <a:cubicBezTo>
                    <a:pt x="501" y="4070"/>
                    <a:pt x="968" y="4170"/>
                    <a:pt x="1468" y="4103"/>
                  </a:cubicBezTo>
                  <a:cubicBezTo>
                    <a:pt x="2102" y="3903"/>
                    <a:pt x="1735" y="1635"/>
                    <a:pt x="1735" y="16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51;p50">
              <a:extLst>
                <a:ext uri="{FF2B5EF4-FFF2-40B4-BE49-F238E27FC236}">
                  <a16:creationId xmlns:a16="http://schemas.microsoft.com/office/drawing/2014/main" id="{A7E516C6-4A47-E508-4E1F-3F8B924B4F65}"/>
                </a:ext>
              </a:extLst>
            </p:cNvPr>
            <p:cNvSpPr/>
            <p:nvPr/>
          </p:nvSpPr>
          <p:spPr>
            <a:xfrm>
              <a:off x="6279887" y="1714498"/>
              <a:ext cx="139703" cy="32302"/>
            </a:xfrm>
            <a:custGeom>
              <a:avLst/>
              <a:gdLst/>
              <a:ahLst/>
              <a:cxnLst/>
              <a:rect l="l" t="t" r="r" b="b"/>
              <a:pathLst>
                <a:path w="8373" h="1936" extrusionOk="0">
                  <a:moveTo>
                    <a:pt x="34" y="0"/>
                  </a:moveTo>
                  <a:lnTo>
                    <a:pt x="0" y="534"/>
                  </a:lnTo>
                  <a:lnTo>
                    <a:pt x="8373" y="19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52;p50">
              <a:extLst>
                <a:ext uri="{FF2B5EF4-FFF2-40B4-BE49-F238E27FC236}">
                  <a16:creationId xmlns:a16="http://schemas.microsoft.com/office/drawing/2014/main" id="{6332984E-9F3D-7286-09E4-62790900940D}"/>
                </a:ext>
              </a:extLst>
            </p:cNvPr>
            <p:cNvSpPr/>
            <p:nvPr/>
          </p:nvSpPr>
          <p:spPr>
            <a:xfrm>
              <a:off x="6367748" y="1881929"/>
              <a:ext cx="384121" cy="287782"/>
            </a:xfrm>
            <a:custGeom>
              <a:avLst/>
              <a:gdLst/>
              <a:ahLst/>
              <a:cxnLst/>
              <a:rect l="l" t="t" r="r" b="b"/>
              <a:pathLst>
                <a:path w="23022" h="17248" extrusionOk="0">
                  <a:moveTo>
                    <a:pt x="15639" y="1"/>
                  </a:moveTo>
                  <a:cubicBezTo>
                    <a:pt x="15452" y="1"/>
                    <a:pt x="15276" y="24"/>
                    <a:pt x="15115" y="73"/>
                  </a:cubicBezTo>
                  <a:cubicBezTo>
                    <a:pt x="15115" y="73"/>
                    <a:pt x="10479" y="3442"/>
                    <a:pt x="7277" y="6878"/>
                  </a:cubicBezTo>
                  <a:cubicBezTo>
                    <a:pt x="4108" y="10347"/>
                    <a:pt x="305" y="14149"/>
                    <a:pt x="138" y="15350"/>
                  </a:cubicBezTo>
                  <a:cubicBezTo>
                    <a:pt x="1" y="16150"/>
                    <a:pt x="130" y="17248"/>
                    <a:pt x="804" y="17248"/>
                  </a:cubicBezTo>
                  <a:cubicBezTo>
                    <a:pt x="1114" y="17248"/>
                    <a:pt x="1539" y="17016"/>
                    <a:pt x="2106" y="16418"/>
                  </a:cubicBezTo>
                  <a:cubicBezTo>
                    <a:pt x="3941" y="14516"/>
                    <a:pt x="7310" y="11981"/>
                    <a:pt x="9845" y="11781"/>
                  </a:cubicBezTo>
                  <a:cubicBezTo>
                    <a:pt x="10001" y="11771"/>
                    <a:pt x="10161" y="11766"/>
                    <a:pt x="10326" y="11766"/>
                  </a:cubicBezTo>
                  <a:cubicBezTo>
                    <a:pt x="12852" y="11766"/>
                    <a:pt x="16406" y="12898"/>
                    <a:pt x="18284" y="13149"/>
                  </a:cubicBezTo>
                  <a:cubicBezTo>
                    <a:pt x="19387" y="13296"/>
                    <a:pt x="20268" y="13534"/>
                    <a:pt x="20958" y="13534"/>
                  </a:cubicBezTo>
                  <a:cubicBezTo>
                    <a:pt x="21521" y="13534"/>
                    <a:pt x="21958" y="13376"/>
                    <a:pt x="22287" y="12882"/>
                  </a:cubicBezTo>
                  <a:cubicBezTo>
                    <a:pt x="23021" y="11781"/>
                    <a:pt x="21120" y="9346"/>
                    <a:pt x="21120" y="8078"/>
                  </a:cubicBezTo>
                  <a:cubicBezTo>
                    <a:pt x="21120" y="6777"/>
                    <a:pt x="21387" y="4609"/>
                    <a:pt x="20486" y="3075"/>
                  </a:cubicBezTo>
                  <a:cubicBezTo>
                    <a:pt x="19650" y="1671"/>
                    <a:pt x="17237" y="1"/>
                    <a:pt x="156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53;p50">
              <a:extLst>
                <a:ext uri="{FF2B5EF4-FFF2-40B4-BE49-F238E27FC236}">
                  <a16:creationId xmlns:a16="http://schemas.microsoft.com/office/drawing/2014/main" id="{5B99DD85-B956-8A12-518E-2EDF847E5A21}"/>
                </a:ext>
              </a:extLst>
            </p:cNvPr>
            <p:cNvSpPr/>
            <p:nvPr/>
          </p:nvSpPr>
          <p:spPr>
            <a:xfrm rot="8099947" flipH="1">
              <a:off x="5897063" y="3174090"/>
              <a:ext cx="1930536" cy="1865452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8E5E5A-20D6-7D5D-316A-5BA7B39D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4" y="1227668"/>
            <a:ext cx="7013431" cy="3447944"/>
          </a:xfrm>
          <a:prstGeom prst="rect">
            <a:avLst/>
          </a:prstGeom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5030F77-809B-3878-0D6A-0878E5C18702}"/>
              </a:ext>
            </a:extLst>
          </p:cNvPr>
          <p:cNvSpPr txBox="1">
            <a:spLocks/>
          </p:cNvSpPr>
          <p:nvPr/>
        </p:nvSpPr>
        <p:spPr>
          <a:xfrm flipH="1">
            <a:off x="2637709" y="4712188"/>
            <a:ext cx="5441005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b="1" i="1" dirty="0">
                <a:hlinkClick r:id="rId4"/>
              </a:rPr>
              <a:t>Fonte: A Cloud Guru – </a:t>
            </a:r>
            <a:r>
              <a:rPr lang="pt-BR" b="1" i="1" dirty="0" err="1">
                <a:hlinkClick r:id="rId4"/>
              </a:rPr>
              <a:t>Automating</a:t>
            </a:r>
            <a:r>
              <a:rPr lang="pt-BR" b="1" i="1" dirty="0">
                <a:hlinkClick r:id="rId4"/>
              </a:rPr>
              <a:t> AWS </a:t>
            </a:r>
            <a:r>
              <a:rPr lang="pt-BR" b="1" i="1" dirty="0" err="1">
                <a:hlinkClick r:id="rId4"/>
              </a:rPr>
              <a:t>with</a:t>
            </a:r>
            <a:r>
              <a:rPr lang="pt-BR" b="1" i="1" dirty="0">
                <a:hlinkClick r:id="rId4"/>
              </a:rPr>
              <a:t> Lambda and Python</a:t>
            </a:r>
            <a:endParaRPr lang="pt-BR" b="1" i="1" dirty="0"/>
          </a:p>
        </p:txBody>
      </p:sp>
      <p:pic>
        <p:nvPicPr>
          <p:cNvPr id="6146" name="Picture 2" descr="Learn How A Cloud Guru Saves Over $550,000 AUD Annually by Using Auth0">
            <a:extLst>
              <a:ext uri="{FF2B5EF4-FFF2-40B4-BE49-F238E27FC236}">
                <a16:creationId xmlns:a16="http://schemas.microsoft.com/office/drawing/2014/main" id="{DE048A98-8605-48A2-3503-DC490C8F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35" y="4722586"/>
            <a:ext cx="456702" cy="32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4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DO SDK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uso na dinâmica do usuário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SESSION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sessão gerencia o estado sobre uma configuração em particular. Por padrão, uma sessão é criada para o usuário, armazenando credenciais, informação sobre região, etc...</a:t>
            </a: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CREDENTIALS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2"/>
            <a:ext cx="2920496" cy="77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O boto3 é um componente que permite acesso programático via Python. Sendo assim, é necessário configurar as credenciais de acesso para que as chamadas de API possam ser feitas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500212" y="1927018"/>
            <a:ext cx="33768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configure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 Access Key ID [****************URQI]: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 Secret Access Key [****************qc5w]: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Default region name [sa-east-1]: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Default output format [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json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]:</a:t>
            </a:r>
            <a:endParaRPr lang="pt-BR" sz="10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CLIENT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Proporciona uma interface de baixo nível para a AWS com métodos praticamente 1:1 com chamadas de APIs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Representam uma interface de um nível mais alto que os </a:t>
            </a:r>
            <a:r>
              <a:rPr lang="pt-BR" sz="1000" i="1" dirty="0" err="1"/>
              <a:t>clients</a:t>
            </a:r>
            <a:r>
              <a:rPr lang="pt-BR" sz="1000" dirty="0"/>
              <a:t> para servir de interface com serviços AWS. Os recursos trazem métodos diferentes dos </a:t>
            </a:r>
            <a:r>
              <a:rPr lang="pt-BR" sz="1000" i="1" dirty="0" err="1"/>
              <a:t>clients</a:t>
            </a:r>
            <a:r>
              <a:rPr lang="pt-BR" sz="1000" dirty="0"/>
              <a:t> em cenários mais “legíveis”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51DFF95-86BF-D5F0-4E30-CCB8ACE8E443}"/>
              </a:ext>
            </a:extLst>
          </p:cNvPr>
          <p:cNvSpPr txBox="1"/>
          <p:nvPr/>
        </p:nvSpPr>
        <p:spPr>
          <a:xfrm>
            <a:off x="5500212" y="1222959"/>
            <a:ext cx="3055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8F8F2"/>
                </a:solidFill>
                <a:latin typeface="Consolas" panose="020B0609020204030204" pitchFamily="49" charset="0"/>
              </a:rPr>
              <a:t>c</a:t>
            </a:r>
            <a:r>
              <a:rPr lang="en-US" sz="800" b="0" i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lass 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boto3.session.Session(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aws_access_key_id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aws_secret_access_key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aws_session_token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botocore_session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profile_name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0CFED95-B8E6-3584-41DD-9B4854AE5FBD}"/>
              </a:ext>
            </a:extLst>
          </p:cNvPr>
          <p:cNvSpPr txBox="1"/>
          <p:nvPr/>
        </p:nvSpPr>
        <p:spPr>
          <a:xfrm>
            <a:off x="5567137" y="2847760"/>
            <a:ext cx="241862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s3_client 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en-US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en-US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response 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s3_client.put_object(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8AB2011-78DB-D396-6169-D82F63530B85}"/>
              </a:ext>
            </a:extLst>
          </p:cNvPr>
          <p:cNvSpPr txBox="1"/>
          <p:nvPr/>
        </p:nvSpPr>
        <p:spPr>
          <a:xfrm>
            <a:off x="5570116" y="3787961"/>
            <a:ext cx="312250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s3.Bucket(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upload_file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~/file.txt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file.txt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908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298107" cy="1436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ARQUITEURA SERVERLESS COM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AWS LAMBDA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302752" y="3378376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Explorando formas de construir soluções através de conceitos Serverless em uma abordagem de </a:t>
            </a:r>
            <a:r>
              <a:rPr lang="en" i="1" dirty="0"/>
              <a:t>Function as a Service </a:t>
            </a:r>
            <a:r>
              <a:rPr lang="en" dirty="0"/>
              <a:t>(FaaS)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DE JORNADA NO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1949B34-F6F8-BDA1-6262-A3BA4976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" y="2435543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60FB2A8-536E-2D45-1FEC-7F76257CB094}"/>
              </a:ext>
            </a:extLst>
          </p:cNvPr>
          <p:cNvCxnSpPr/>
          <p:nvPr/>
        </p:nvCxnSpPr>
        <p:spPr>
          <a:xfrm flipV="1">
            <a:off x="1513840" y="1310640"/>
            <a:ext cx="680720" cy="149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99F9A4D-D7EC-4068-BF75-5094F441C842}"/>
              </a:ext>
            </a:extLst>
          </p:cNvPr>
          <p:cNvCxnSpPr>
            <a:cxnSpLocks/>
          </p:cNvCxnSpPr>
          <p:nvPr/>
        </p:nvCxnSpPr>
        <p:spPr>
          <a:xfrm>
            <a:off x="1513840" y="3129280"/>
            <a:ext cx="751840" cy="1760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E59B900C-CB2B-F78E-D674-8461CFBB311F}"/>
              </a:ext>
            </a:extLst>
          </p:cNvPr>
          <p:cNvSpPr/>
          <p:nvPr/>
        </p:nvSpPr>
        <p:spPr>
          <a:xfrm>
            <a:off x="2460791" y="1043775"/>
            <a:ext cx="6124409" cy="4015905"/>
          </a:xfrm>
          <a:prstGeom prst="roundRect">
            <a:avLst>
              <a:gd name="adj" fmla="val 4305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52B483F-3B67-7182-B2A2-52B719BC0FC3}"/>
              </a:ext>
            </a:extLst>
          </p:cNvPr>
          <p:cNvSpPr txBox="1"/>
          <p:nvPr/>
        </p:nvSpPr>
        <p:spPr>
          <a:xfrm>
            <a:off x="2608901" y="1158043"/>
            <a:ext cx="582818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Verificando se o Python está instalado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python3 –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version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rgbClr val="EB9B19"/>
                </a:solidFill>
                <a:latin typeface="Consolas" panose="020B0609020204030204" pitchFamily="49" charset="0"/>
              </a:rPr>
              <a:t>Python 3.7.10</a:t>
            </a:r>
            <a:endParaRPr lang="pt-BR" sz="1100" b="0" dirty="0">
              <a:solidFill>
                <a:srgbClr val="EB9B19"/>
              </a:solidFill>
              <a:effectLst/>
              <a:latin typeface="Consolas" panose="020B0609020204030204" pitchFamily="49" charset="0"/>
            </a:endParaRPr>
          </a:p>
          <a:p>
            <a:endParaRPr lang="pt-BR" sz="11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Verificando se o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está instalado</a:t>
            </a:r>
          </a:p>
          <a:p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$ 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aws</a:t>
            </a:r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 –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version</a:t>
            </a:r>
            <a:endParaRPr lang="pt-BR" sz="11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aws-cli</a:t>
            </a:r>
            <a:r>
              <a:rPr lang="pt-BR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/1.18.147 Python/2.7.18 Linux/5.10.118-111.515.amzn2.x86_64 </a:t>
            </a:r>
            <a:r>
              <a:rPr lang="pt-BR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botocore</a:t>
            </a:r>
            <a:r>
              <a:rPr lang="pt-BR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/1.18.6</a:t>
            </a:r>
          </a:p>
          <a:p>
            <a:endParaRPr lang="pt-BR" sz="1100" dirty="0">
              <a:solidFill>
                <a:srgbClr val="EB9B19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Configurando credenciais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configure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 Access Key ID [****************URQI]: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 Secret Access Key [****************qc5w]: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Default region name [sa-east-1]: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Default output format [</a:t>
            </a:r>
            <a:r>
              <a:rPr lang="en-US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endParaRPr lang="en-US" sz="1100" dirty="0">
              <a:solidFill>
                <a:srgbClr val="EB9B19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Inicializando o python e utilizando o boto3 para listar objetos</a:t>
            </a:r>
          </a:p>
          <a:p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$ python3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import boto3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s3_client = boto3.client(‘s3’)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response = s3_client.list_objects(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=‘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o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bjects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= [c[‘Key’] for c in response[‘Contents’]]</a:t>
            </a:r>
          </a:p>
        </p:txBody>
      </p:sp>
    </p:spTree>
    <p:extLst>
      <p:ext uri="{BB962C8B-B14F-4D97-AF65-F5344CB8AC3E}">
        <p14:creationId xmlns:p14="http://schemas.microsoft.com/office/powerpoint/2010/main" val="78427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DE JORNADA NO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60FB2A8-536E-2D45-1FEC-7F76257CB094}"/>
              </a:ext>
            </a:extLst>
          </p:cNvPr>
          <p:cNvCxnSpPr/>
          <p:nvPr/>
        </p:nvCxnSpPr>
        <p:spPr>
          <a:xfrm flipV="1">
            <a:off x="1513840" y="1310640"/>
            <a:ext cx="680720" cy="149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99F9A4D-D7EC-4068-BF75-5094F441C842}"/>
              </a:ext>
            </a:extLst>
          </p:cNvPr>
          <p:cNvCxnSpPr>
            <a:cxnSpLocks/>
          </p:cNvCxnSpPr>
          <p:nvPr/>
        </p:nvCxnSpPr>
        <p:spPr>
          <a:xfrm>
            <a:off x="1513840" y="3129280"/>
            <a:ext cx="751840" cy="1760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E59B900C-CB2B-F78E-D674-8461CFBB311F}"/>
              </a:ext>
            </a:extLst>
          </p:cNvPr>
          <p:cNvSpPr/>
          <p:nvPr/>
        </p:nvSpPr>
        <p:spPr>
          <a:xfrm>
            <a:off x="2460791" y="1310640"/>
            <a:ext cx="6124409" cy="3579270"/>
          </a:xfrm>
          <a:prstGeom prst="roundRect">
            <a:avLst>
              <a:gd name="adj" fmla="val 4305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BB474E26-69D7-7B19-37AA-1F436239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4" y="247443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2D983B9-9E64-9D8F-080D-6C8D31D28009}"/>
              </a:ext>
            </a:extLst>
          </p:cNvPr>
          <p:cNvSpPr txBox="1"/>
          <p:nvPr/>
        </p:nvSpPr>
        <p:spPr>
          <a:xfrm>
            <a:off x="2610006" y="1619707"/>
            <a:ext cx="611124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objetos de um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bucket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response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s3_client.list_objects(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[c[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objects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6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7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327034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327034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327034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/INFOS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de solução e detalhes adicionais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/AÇÕES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/RESULTADOS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/DÚVIDAS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458818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327034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517261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513848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508502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868292" y="1483264"/>
            <a:ext cx="2116746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/AO TODO, TEREMOS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>
            <a:cxnSpLocks/>
          </p:cNvCxnSpPr>
          <p:nvPr/>
        </p:nvCxnSpPr>
        <p:spPr>
          <a:xfrm>
            <a:off x="989262" y="1989510"/>
            <a:ext cx="713233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404;p49">
            <a:extLst>
              <a:ext uri="{FF2B5EF4-FFF2-40B4-BE49-F238E27FC236}">
                <a16:creationId xmlns:a16="http://schemas.microsoft.com/office/drawing/2014/main" id="{3067AF3A-D859-268B-F229-1F804816050E}"/>
              </a:ext>
            </a:extLst>
          </p:cNvPr>
          <p:cNvSpPr txBox="1"/>
          <p:nvPr/>
        </p:nvSpPr>
        <p:spPr>
          <a:xfrm>
            <a:off x="2741845" y="1361919"/>
            <a:ext cx="38917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rPr>
              <a:t>8</a:t>
            </a:r>
            <a:endParaRPr sz="4000" b="1" dirty="0">
              <a:ln>
                <a:solidFill>
                  <a:schemeClr val="bg1"/>
                </a:solidFill>
              </a:ln>
              <a:noFill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1406;p49">
            <a:extLst>
              <a:ext uri="{FF2B5EF4-FFF2-40B4-BE49-F238E27FC236}">
                <a16:creationId xmlns:a16="http://schemas.microsoft.com/office/drawing/2014/main" id="{05451D19-B91B-A347-DB87-8444A3BE6612}"/>
              </a:ext>
            </a:extLst>
          </p:cNvPr>
          <p:cNvSpPr txBox="1"/>
          <p:nvPr/>
        </p:nvSpPr>
        <p:spPr>
          <a:xfrm>
            <a:off x="3125337" y="1483264"/>
            <a:ext cx="3813262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ATIVIDADES PRÁTICAS, TODAS CONTENDO: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47904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C711857-10BB-B950-BA9E-F95F97656FF4}"/>
              </a:ext>
            </a:extLst>
          </p:cNvPr>
          <p:cNvGrpSpPr/>
          <p:nvPr/>
        </p:nvGrpSpPr>
        <p:grpSpPr>
          <a:xfrm>
            <a:off x="900684" y="1109606"/>
            <a:ext cx="3259836" cy="1176394"/>
            <a:chOff x="900684" y="1193426"/>
            <a:chExt cx="3259836" cy="1176394"/>
          </a:xfrm>
        </p:grpSpPr>
        <p:sp>
          <p:nvSpPr>
            <p:cNvPr id="79" name="Google Shape;202;p20">
              <a:extLst>
                <a:ext uri="{FF2B5EF4-FFF2-40B4-BE49-F238E27FC236}">
                  <a16:creationId xmlns:a16="http://schemas.microsoft.com/office/drawing/2014/main" id="{5A2D43E2-D298-78FE-161B-F94CE8A42B6F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C78DD39-4041-6FD4-7D4F-5F1AFE4F3557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404;p49">
                <a:extLst>
                  <a:ext uri="{FF2B5EF4-FFF2-40B4-BE49-F238E27FC236}">
                    <a16:creationId xmlns:a16="http://schemas.microsoft.com/office/drawing/2014/main" id="{972DE0A3-FDBF-4497-52A9-1111F29F0A1F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1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15" name="Google Shape;1404;p49">
              <a:extLst>
                <a:ext uri="{FF2B5EF4-FFF2-40B4-BE49-F238E27FC236}">
                  <a16:creationId xmlns:a16="http://schemas.microsoft.com/office/drawing/2014/main" id="{5385D341-20E3-C590-671F-858AF3E38B9F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/PRIMEIRA FUNÇÃO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BC1A8C6-24DA-C361-3ACC-433C7DDF8BE4}"/>
              </a:ext>
            </a:extLst>
          </p:cNvPr>
          <p:cNvGrpSpPr/>
          <p:nvPr/>
        </p:nvGrpSpPr>
        <p:grpSpPr>
          <a:xfrm>
            <a:off x="903732" y="2400102"/>
            <a:ext cx="3259836" cy="1176394"/>
            <a:chOff x="900684" y="1193426"/>
            <a:chExt cx="3259836" cy="1176394"/>
          </a:xfrm>
        </p:grpSpPr>
        <p:sp>
          <p:nvSpPr>
            <p:cNvPr id="117" name="Google Shape;202;p20">
              <a:extLst>
                <a:ext uri="{FF2B5EF4-FFF2-40B4-BE49-F238E27FC236}">
                  <a16:creationId xmlns:a16="http://schemas.microsoft.com/office/drawing/2014/main" id="{537AC60F-23BC-7927-0805-7DAF1F20DD8B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5399CCD1-33E8-3D6A-E107-298860855B68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24" name="Google Shape;1482;p49">
                <a:extLst>
                  <a:ext uri="{FF2B5EF4-FFF2-40B4-BE49-F238E27FC236}">
                    <a16:creationId xmlns:a16="http://schemas.microsoft.com/office/drawing/2014/main" id="{03BCD9FF-BB2C-EF1E-28F9-851A39D5F3D0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404;p49">
                <a:extLst>
                  <a:ext uri="{FF2B5EF4-FFF2-40B4-BE49-F238E27FC236}">
                    <a16:creationId xmlns:a16="http://schemas.microsoft.com/office/drawing/2014/main" id="{9F4E2CD2-3A5F-F169-6528-FB21BB5E238E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2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23" name="Google Shape;1404;p49">
              <a:extLst>
                <a:ext uri="{FF2B5EF4-FFF2-40B4-BE49-F238E27FC236}">
                  <a16:creationId xmlns:a16="http://schemas.microsoft.com/office/drawing/2014/main" id="{56272770-5C8B-38F8-6B98-BF611C3F87B8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/MÓDULOS ADICIONAIS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3D178E7A-9AA9-D272-1CBA-16A29E38540E}"/>
              </a:ext>
            </a:extLst>
          </p:cNvPr>
          <p:cNvGrpSpPr/>
          <p:nvPr/>
        </p:nvGrpSpPr>
        <p:grpSpPr>
          <a:xfrm>
            <a:off x="909828" y="3678951"/>
            <a:ext cx="3259836" cy="1176394"/>
            <a:chOff x="900684" y="1193426"/>
            <a:chExt cx="3259836" cy="1176394"/>
          </a:xfrm>
        </p:grpSpPr>
        <p:sp>
          <p:nvSpPr>
            <p:cNvPr id="132" name="Google Shape;202;p20">
              <a:extLst>
                <a:ext uri="{FF2B5EF4-FFF2-40B4-BE49-F238E27FC236}">
                  <a16:creationId xmlns:a16="http://schemas.microsoft.com/office/drawing/2014/main" id="{E8572186-31F8-22BE-5EBC-E4C0C33D1125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948D391D-A7F0-4231-FAEE-0A1C4B9DC8CA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52" name="Google Shape;1482;p49">
                <a:extLst>
                  <a:ext uri="{FF2B5EF4-FFF2-40B4-BE49-F238E27FC236}">
                    <a16:creationId xmlns:a16="http://schemas.microsoft.com/office/drawing/2014/main" id="{2D41ACB3-BBF7-806B-07B6-D080B37D186B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404;p49">
                <a:extLst>
                  <a:ext uri="{FF2B5EF4-FFF2-40B4-BE49-F238E27FC236}">
                    <a16:creationId xmlns:a16="http://schemas.microsoft.com/office/drawing/2014/main" id="{B02B48B9-D9FB-B4CD-ABF8-56C2F613DF7D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3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51" name="Google Shape;1404;p49">
              <a:extLst>
                <a:ext uri="{FF2B5EF4-FFF2-40B4-BE49-F238E27FC236}">
                  <a16:creationId xmlns:a16="http://schemas.microsoft.com/office/drawing/2014/main" id="{1A857934-4243-0F83-25DD-CF860468853C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/INTEGRAÇÃO COM S3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56" name="Agrupar 155">
            <a:extLst>
              <a:ext uri="{FF2B5EF4-FFF2-40B4-BE49-F238E27FC236}">
                <a16:creationId xmlns:a16="http://schemas.microsoft.com/office/drawing/2014/main" id="{A96900AB-91AB-A5EB-C48A-A1AD557749F4}"/>
              </a:ext>
            </a:extLst>
          </p:cNvPr>
          <p:cNvGrpSpPr/>
          <p:nvPr/>
        </p:nvGrpSpPr>
        <p:grpSpPr>
          <a:xfrm>
            <a:off x="5152627" y="1109606"/>
            <a:ext cx="3259836" cy="1176394"/>
            <a:chOff x="900684" y="1193426"/>
            <a:chExt cx="3259836" cy="1176394"/>
          </a:xfrm>
        </p:grpSpPr>
        <p:sp>
          <p:nvSpPr>
            <p:cNvPr id="157" name="Google Shape;202;p20">
              <a:extLst>
                <a:ext uri="{FF2B5EF4-FFF2-40B4-BE49-F238E27FC236}">
                  <a16:creationId xmlns:a16="http://schemas.microsoft.com/office/drawing/2014/main" id="{7530FC06-FAC6-CA09-D214-C26D700186D3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Agrupar 157">
              <a:extLst>
                <a:ext uri="{FF2B5EF4-FFF2-40B4-BE49-F238E27FC236}">
                  <a16:creationId xmlns:a16="http://schemas.microsoft.com/office/drawing/2014/main" id="{1D61C488-64F3-8C26-A215-2124DABB4BB3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61" name="Google Shape;1482;p49">
                <a:extLst>
                  <a:ext uri="{FF2B5EF4-FFF2-40B4-BE49-F238E27FC236}">
                    <a16:creationId xmlns:a16="http://schemas.microsoft.com/office/drawing/2014/main" id="{A703BBC5-613D-3D71-3DCA-BE38035E719C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404;p49">
                <a:extLst>
                  <a:ext uri="{FF2B5EF4-FFF2-40B4-BE49-F238E27FC236}">
                    <a16:creationId xmlns:a16="http://schemas.microsoft.com/office/drawing/2014/main" id="{C76D4134-D701-CF73-B290-99E75CBF6745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4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60" name="Google Shape;1404;p49">
              <a:extLst>
                <a:ext uri="{FF2B5EF4-FFF2-40B4-BE49-F238E27FC236}">
                  <a16:creationId xmlns:a16="http://schemas.microsoft.com/office/drawing/2014/main" id="{D2F2F0EB-1F00-58A0-02FD-6D768709B98D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/GATILHO DO S3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64C97FF3-B972-85C0-4CB5-597920E0D845}"/>
              </a:ext>
            </a:extLst>
          </p:cNvPr>
          <p:cNvGrpSpPr/>
          <p:nvPr/>
        </p:nvGrpSpPr>
        <p:grpSpPr>
          <a:xfrm>
            <a:off x="5155674" y="2400102"/>
            <a:ext cx="3259837" cy="1176394"/>
            <a:chOff x="900683" y="1193426"/>
            <a:chExt cx="3259837" cy="1176394"/>
          </a:xfrm>
        </p:grpSpPr>
        <p:sp>
          <p:nvSpPr>
            <p:cNvPr id="164" name="Google Shape;202;p20">
              <a:extLst>
                <a:ext uri="{FF2B5EF4-FFF2-40B4-BE49-F238E27FC236}">
                  <a16:creationId xmlns:a16="http://schemas.microsoft.com/office/drawing/2014/main" id="{39D87BC1-03BC-46CA-4192-320EDB38FFB3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Agrupar 164">
              <a:extLst>
                <a:ext uri="{FF2B5EF4-FFF2-40B4-BE49-F238E27FC236}">
                  <a16:creationId xmlns:a16="http://schemas.microsoft.com/office/drawing/2014/main" id="{B9A11D3F-CC3F-C136-8A37-42B10E9D7A82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67" name="Google Shape;1482;p49">
                <a:extLst>
                  <a:ext uri="{FF2B5EF4-FFF2-40B4-BE49-F238E27FC236}">
                    <a16:creationId xmlns:a16="http://schemas.microsoft.com/office/drawing/2014/main" id="{BA37D902-8450-BE15-DBE0-4E07D8413663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404;p49">
                <a:extLst>
                  <a:ext uri="{FF2B5EF4-FFF2-40B4-BE49-F238E27FC236}">
                    <a16:creationId xmlns:a16="http://schemas.microsoft.com/office/drawing/2014/main" id="{B79A3D7D-4F11-DACD-041B-A9EC5152BB1C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5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66" name="Google Shape;1404;p49">
              <a:extLst>
                <a:ext uri="{FF2B5EF4-FFF2-40B4-BE49-F238E27FC236}">
                  <a16:creationId xmlns:a16="http://schemas.microsoft.com/office/drawing/2014/main" id="{B2BBCB46-7AEE-2DEB-8616-902CE64C583B}"/>
                </a:ext>
              </a:extLst>
            </p:cNvPr>
            <p:cNvSpPr txBox="1"/>
            <p:nvPr/>
          </p:nvSpPr>
          <p:spPr>
            <a:xfrm>
              <a:off x="900683" y="1193426"/>
              <a:ext cx="1671845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/DESLIGANDO EC2 (NOITE)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70" name="Agrupar 169">
            <a:extLst>
              <a:ext uri="{FF2B5EF4-FFF2-40B4-BE49-F238E27FC236}">
                <a16:creationId xmlns:a16="http://schemas.microsoft.com/office/drawing/2014/main" id="{087985F4-6F99-7FB2-1314-9D35BFF11D6A}"/>
              </a:ext>
            </a:extLst>
          </p:cNvPr>
          <p:cNvGrpSpPr/>
          <p:nvPr/>
        </p:nvGrpSpPr>
        <p:grpSpPr>
          <a:xfrm>
            <a:off x="5161771" y="3678951"/>
            <a:ext cx="3259836" cy="1176394"/>
            <a:chOff x="900684" y="1193426"/>
            <a:chExt cx="3259836" cy="1176394"/>
          </a:xfrm>
        </p:grpSpPr>
        <p:sp>
          <p:nvSpPr>
            <p:cNvPr id="174" name="Google Shape;202;p20">
              <a:extLst>
                <a:ext uri="{FF2B5EF4-FFF2-40B4-BE49-F238E27FC236}">
                  <a16:creationId xmlns:a16="http://schemas.microsoft.com/office/drawing/2014/main" id="{C7ABC796-092F-161D-1C8C-2E33E04DCAA0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Agrupar 174">
              <a:extLst>
                <a:ext uri="{FF2B5EF4-FFF2-40B4-BE49-F238E27FC236}">
                  <a16:creationId xmlns:a16="http://schemas.microsoft.com/office/drawing/2014/main" id="{CE62A1C2-2D88-063C-70DC-6E4B6928CD3F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7" name="Google Shape;1482;p49">
                <a:extLst>
                  <a:ext uri="{FF2B5EF4-FFF2-40B4-BE49-F238E27FC236}">
                    <a16:creationId xmlns:a16="http://schemas.microsoft.com/office/drawing/2014/main" id="{5EDC7181-3C67-C481-B118-3246561C276E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1404;p49">
                <a:extLst>
                  <a:ext uri="{FF2B5EF4-FFF2-40B4-BE49-F238E27FC236}">
                    <a16:creationId xmlns:a16="http://schemas.microsoft.com/office/drawing/2014/main" id="{C97A43D7-989A-8974-8004-169107839851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6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76" name="Google Shape;1404;p49">
              <a:extLst>
                <a:ext uri="{FF2B5EF4-FFF2-40B4-BE49-F238E27FC236}">
                  <a16:creationId xmlns:a16="http://schemas.microsoft.com/office/drawing/2014/main" id="{C4F72724-DE82-FA55-BCD9-34A0B695BBA0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/REMOVENDO EBS SOLTO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69" name="Google Shape;1405;p49">
            <a:extLst>
              <a:ext uri="{FF2B5EF4-FFF2-40B4-BE49-F238E27FC236}">
                <a16:creationId xmlns:a16="http://schemas.microsoft.com/office/drawing/2014/main" id="{25D2710B-989D-5493-D5BF-08A47868A3F9}"/>
              </a:ext>
            </a:extLst>
          </p:cNvPr>
          <p:cNvSpPr txBox="1"/>
          <p:nvPr/>
        </p:nvSpPr>
        <p:spPr>
          <a:xfrm>
            <a:off x="1754847" y="1479157"/>
            <a:ext cx="2363442" cy="6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Primeiro contato com uma função Lambda e entendimento geral sobre seus elementos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1405;p49">
            <a:extLst>
              <a:ext uri="{FF2B5EF4-FFF2-40B4-BE49-F238E27FC236}">
                <a16:creationId xmlns:a16="http://schemas.microsoft.com/office/drawing/2014/main" id="{89F8CFAD-35AD-3DEC-F8D9-426FDA9B5E90}"/>
              </a:ext>
            </a:extLst>
          </p:cNvPr>
          <p:cNvSpPr txBox="1"/>
          <p:nvPr/>
        </p:nvSpPr>
        <p:spPr>
          <a:xfrm>
            <a:off x="1757895" y="2720783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Explorando possibilidades de criação de módulos e funções adicionais que podem ser importadas na função handler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1" name="Google Shape;1405;p49">
            <a:extLst>
              <a:ext uri="{FF2B5EF4-FFF2-40B4-BE49-F238E27FC236}">
                <a16:creationId xmlns:a16="http://schemas.microsoft.com/office/drawing/2014/main" id="{35BE8FEA-9326-0F7D-CE9A-7B068EA1BECD}"/>
              </a:ext>
            </a:extLst>
          </p:cNvPr>
          <p:cNvSpPr txBox="1"/>
          <p:nvPr/>
        </p:nvSpPr>
        <p:spPr>
          <a:xfrm>
            <a:off x="1763991" y="4013979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Obtendo dados armazenados no s3 e entendendo a importância das </a:t>
            </a:r>
            <a:r>
              <a:rPr lang="en" sz="1000" i="1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roles</a:t>
            </a: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 de uma função Lambda para termos de permissões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2" name="Google Shape;1405;p49">
            <a:extLst>
              <a:ext uri="{FF2B5EF4-FFF2-40B4-BE49-F238E27FC236}">
                <a16:creationId xmlns:a16="http://schemas.microsoft.com/office/drawing/2014/main" id="{45897A7C-D217-687C-CA16-51E7D998D86E}"/>
              </a:ext>
            </a:extLst>
          </p:cNvPr>
          <p:cNvSpPr txBox="1"/>
          <p:nvPr/>
        </p:nvSpPr>
        <p:spPr>
          <a:xfrm>
            <a:off x="6034165" y="1416630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Acionando função Lambda automaticamente a partir de um evento de escrita de dados em bucket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3" name="Google Shape;1405;p49">
            <a:extLst>
              <a:ext uri="{FF2B5EF4-FFF2-40B4-BE49-F238E27FC236}">
                <a16:creationId xmlns:a16="http://schemas.microsoft.com/office/drawing/2014/main" id="{4B2E6EC0-F7B4-B018-C96A-C217CC8015E2}"/>
              </a:ext>
            </a:extLst>
          </p:cNvPr>
          <p:cNvSpPr txBox="1"/>
          <p:nvPr/>
        </p:nvSpPr>
        <p:spPr>
          <a:xfrm>
            <a:off x="6034165" y="2714431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com EventBridge para desligar instâncias EC2 em período noturno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1405;p49">
            <a:extLst>
              <a:ext uri="{FF2B5EF4-FFF2-40B4-BE49-F238E27FC236}">
                <a16:creationId xmlns:a16="http://schemas.microsoft.com/office/drawing/2014/main" id="{9F4FD054-EE2A-4D86-C9C2-55661A2F34AB}"/>
              </a:ext>
            </a:extLst>
          </p:cNvPr>
          <p:cNvSpPr txBox="1"/>
          <p:nvPr/>
        </p:nvSpPr>
        <p:spPr>
          <a:xfrm>
            <a:off x="6024027" y="3993280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com EventBridge para identificar volumes EBS não vinculados à instâncias EC2 e eliminando-os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65378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47904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C711857-10BB-B950-BA9E-F95F97656FF4}"/>
              </a:ext>
            </a:extLst>
          </p:cNvPr>
          <p:cNvGrpSpPr/>
          <p:nvPr/>
        </p:nvGrpSpPr>
        <p:grpSpPr>
          <a:xfrm>
            <a:off x="900684" y="1109606"/>
            <a:ext cx="3259836" cy="1176394"/>
            <a:chOff x="900684" y="1193426"/>
            <a:chExt cx="3259836" cy="1176394"/>
          </a:xfrm>
        </p:grpSpPr>
        <p:sp>
          <p:nvSpPr>
            <p:cNvPr id="79" name="Google Shape;202;p20">
              <a:extLst>
                <a:ext uri="{FF2B5EF4-FFF2-40B4-BE49-F238E27FC236}">
                  <a16:creationId xmlns:a16="http://schemas.microsoft.com/office/drawing/2014/main" id="{5A2D43E2-D298-78FE-161B-F94CE8A42B6F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C78DD39-4041-6FD4-7D4F-5F1AFE4F3557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404;p49">
                <a:extLst>
                  <a:ext uri="{FF2B5EF4-FFF2-40B4-BE49-F238E27FC236}">
                    <a16:creationId xmlns:a16="http://schemas.microsoft.com/office/drawing/2014/main" id="{972DE0A3-FDBF-4497-52A9-1111F29F0A1F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7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15" name="Google Shape;1404;p49">
              <a:extLst>
                <a:ext uri="{FF2B5EF4-FFF2-40B4-BE49-F238E27FC236}">
                  <a16:creationId xmlns:a16="http://schemas.microsoft.com/office/drawing/2014/main" id="{5385D341-20E3-C590-671F-858AF3E38B9F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/S3 PARA DYNAMODB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BC1A8C6-24DA-C361-3ACC-433C7DDF8BE4}"/>
              </a:ext>
            </a:extLst>
          </p:cNvPr>
          <p:cNvGrpSpPr/>
          <p:nvPr/>
        </p:nvGrpSpPr>
        <p:grpSpPr>
          <a:xfrm>
            <a:off x="903732" y="2400102"/>
            <a:ext cx="3259836" cy="1176394"/>
            <a:chOff x="900684" y="1193426"/>
            <a:chExt cx="3259836" cy="1176394"/>
          </a:xfrm>
        </p:grpSpPr>
        <p:sp>
          <p:nvSpPr>
            <p:cNvPr id="117" name="Google Shape;202;p20">
              <a:extLst>
                <a:ext uri="{FF2B5EF4-FFF2-40B4-BE49-F238E27FC236}">
                  <a16:creationId xmlns:a16="http://schemas.microsoft.com/office/drawing/2014/main" id="{537AC60F-23BC-7927-0805-7DAF1F20DD8B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5399CCD1-33E8-3D6A-E107-298860855B68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24" name="Google Shape;1482;p49">
                <a:extLst>
                  <a:ext uri="{FF2B5EF4-FFF2-40B4-BE49-F238E27FC236}">
                    <a16:creationId xmlns:a16="http://schemas.microsoft.com/office/drawing/2014/main" id="{03BCD9FF-BB2C-EF1E-28F9-851A39D5F3D0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404;p49">
                <a:extLst>
                  <a:ext uri="{FF2B5EF4-FFF2-40B4-BE49-F238E27FC236}">
                    <a16:creationId xmlns:a16="http://schemas.microsoft.com/office/drawing/2014/main" id="{9F4E2CD2-3A5F-F169-6528-FB21BB5E238E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8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23" name="Google Shape;1404;p49">
              <a:extLst>
                <a:ext uri="{FF2B5EF4-FFF2-40B4-BE49-F238E27FC236}">
                  <a16:creationId xmlns:a16="http://schemas.microsoft.com/office/drawing/2014/main" id="{56272770-5C8B-38F8-6B98-BF611C3F87B8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/GATILHO SQS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02" name="Google Shape;455;p31">
            <a:extLst>
              <a:ext uri="{FF2B5EF4-FFF2-40B4-BE49-F238E27FC236}">
                <a16:creationId xmlns:a16="http://schemas.microsoft.com/office/drawing/2014/main" id="{01B7F496-FEB5-B45D-E70C-6FDB8367BA35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69" name="Google Shape;1405;p49">
            <a:extLst>
              <a:ext uri="{FF2B5EF4-FFF2-40B4-BE49-F238E27FC236}">
                <a16:creationId xmlns:a16="http://schemas.microsoft.com/office/drawing/2014/main" id="{25D2710B-989D-5493-D5BF-08A47868A3F9}"/>
              </a:ext>
            </a:extLst>
          </p:cNvPr>
          <p:cNvSpPr txBox="1"/>
          <p:nvPr/>
        </p:nvSpPr>
        <p:spPr>
          <a:xfrm>
            <a:off x="1754847" y="1448677"/>
            <a:ext cx="2363442" cy="6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Coletando dados do S3 via evento (gatilho) e realizando a inserção do objeto em tabela do DynamoDB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1405;p49">
            <a:extLst>
              <a:ext uri="{FF2B5EF4-FFF2-40B4-BE49-F238E27FC236}">
                <a16:creationId xmlns:a16="http://schemas.microsoft.com/office/drawing/2014/main" id="{89F8CFAD-35AD-3DEC-F8D9-426FDA9B5E90}"/>
              </a:ext>
            </a:extLst>
          </p:cNvPr>
          <p:cNvSpPr txBox="1"/>
          <p:nvPr/>
        </p:nvSpPr>
        <p:spPr>
          <a:xfrm>
            <a:off x="1757895" y="2720783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Acionando função Lambda a partir de mensagens enviadas para fila SQS e escrevendo dados no DynamoDB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718736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026006-A6CD-BC51-FB15-1215BBA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125929" cy="52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A PRIMEIRA FUNÇÃO LAMBDA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para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0217390"/>
                  </p:ext>
                </p:extLst>
              </p:nvPr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531327"/>
                  </p:ext>
                </p:extLst>
              </p:nvPr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000635"/>
                  </p:ext>
                </p:extLst>
              </p:nvPr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334084"/>
                  </p:ext>
                </p:extLst>
              </p:nvPr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37109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Práticas altamente documentadas para consolidar o conhecimento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 ON</a:t>
            </a:r>
            <a:endParaRPr dirty="0"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LAMBDA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SERVERLESS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BOTO3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Conceitos e definições de arquiteturas serverless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 pouco de teoria sobre este serviço “Function as Code” da AWS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Entendendo detalhes sobre esta poderoso SDK Python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7C819AA-4A9C-462A-166B-1FF6859A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651257"/>
            <a:ext cx="7966799" cy="2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processo de criação de uma função Lambda através do console é extremamente intuitivo: seguindo as configurações padrões, basta que o usuário forneça um nome para a função e selecione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(linguagem de programação) a ser utilizado para execução do código.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termos de permissão, a opção padrão indica para que seja feita a criação de uma role automática com acessos básicos ao CloudWatch.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1605BE-4EA1-E09F-3492-22830FE2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414982"/>
            <a:ext cx="4566068" cy="28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8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4903024" cy="31061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ROLE PADRÃO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configurar a criação automática de uma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a função lambda irá utilizar o IAM para criar uma política de acessos que permite à função criar grupos de logos e escrever eventos de log no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CloudWatch.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Observando o conteúdo da política única presente na role criada, é possível verificar a configuração de permissão para criação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inserção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em recursos restritos vinculados a função Lambda criada.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DA80FD9-6A8E-A8FB-3FEC-BBF957DC1FE1}"/>
              </a:ext>
            </a:extLst>
          </p:cNvPr>
          <p:cNvSpPr txBox="1"/>
          <p:nvPr/>
        </p:nvSpPr>
        <p:spPr>
          <a:xfrm>
            <a:off x="826069" y="1376268"/>
            <a:ext cx="47060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&gt;:log-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/lambda/...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70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230486"/>
            <a:ext cx="2511860" cy="125727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63190" y="2813375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24350" y="268003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763191" y="3062173"/>
            <a:ext cx="4197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Este é um exemplo de evento de testes criado apenas para analisarmos algo fora do padrão “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-world” fornecido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 Neste caso, estamos passando três informações sobre nossa banda preferida: o nome, um álbum e uma música.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As informações deste evento são fornecidas para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dentro do parâmetro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podendo então ser tratada dentro do código.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C313AB-A3A7-5BAE-3BFB-6FD40F352102}"/>
              </a:ext>
            </a:extLst>
          </p:cNvPr>
          <p:cNvSpPr txBox="1"/>
          <p:nvPr/>
        </p:nvSpPr>
        <p:spPr>
          <a:xfrm>
            <a:off x="933182" y="1396358"/>
            <a:ext cx="21475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Pink Floyd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Dogs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D19904-FD43-F18E-B717-C41BF1D9B0AB}"/>
              </a:ext>
            </a:extLst>
          </p:cNvPr>
          <p:cNvSpPr txBox="1"/>
          <p:nvPr/>
        </p:nvSpPr>
        <p:spPr>
          <a:xfrm>
            <a:off x="4048265" y="1579286"/>
            <a:ext cx="3992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9D886A5C-891B-12C3-7DA9-22A710A6584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3251827" y="1230362"/>
            <a:ext cx="2792719" cy="34892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A121CDB-51DA-90AF-624E-7701E3E3AA76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240778" y="2102506"/>
            <a:ext cx="2803768" cy="34330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950;p48">
            <a:extLst>
              <a:ext uri="{FF2B5EF4-FFF2-40B4-BE49-F238E27FC236}">
                <a16:creationId xmlns:a16="http://schemas.microsoft.com/office/drawing/2014/main" id="{DF187A42-158E-4EC4-FB3F-F516D9CBB761}"/>
              </a:ext>
            </a:extLst>
          </p:cNvPr>
          <p:cNvSpPr txBox="1">
            <a:spLocks/>
          </p:cNvSpPr>
          <p:nvPr/>
        </p:nvSpPr>
        <p:spPr>
          <a:xfrm flipH="1">
            <a:off x="5767435" y="2989775"/>
            <a:ext cx="2508964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A chamada da função envia o evento como parâmetro para ser tratado internamente no código.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Exemplo: 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print</a:t>
            </a:r>
            <a:r>
              <a:rPr lang="pt-BR" sz="1050" dirty="0">
                <a:latin typeface="Consolas" panose="020B0609020204030204" pitchFamily="49" charset="0"/>
              </a:rPr>
              <a:t>(</a:t>
            </a:r>
            <a:r>
              <a:rPr lang="pt-BR" sz="1050" dirty="0" err="1">
                <a:latin typeface="Consolas" panose="020B0609020204030204" pitchFamily="49" charset="0"/>
              </a:rPr>
              <a:t>event</a:t>
            </a:r>
            <a:r>
              <a:rPr lang="pt-BR" sz="1050" dirty="0">
                <a:latin typeface="Consolas" panose="020B0609020204030204" pitchFamily="49" charset="0"/>
              </a:rPr>
              <a:t>[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“banda”</a:t>
            </a:r>
            <a:r>
              <a:rPr lang="pt-BR" sz="105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&gt; Pink Floyd</a:t>
            </a:r>
            <a:endParaRPr lang="pt-BR" sz="1050" dirty="0">
              <a:latin typeface="Consolas" panose="020B0609020204030204" pitchFamily="49" charset="0"/>
            </a:endParaRPr>
          </a:p>
        </p:txBody>
      </p:sp>
      <p:pic>
        <p:nvPicPr>
          <p:cNvPr id="6" name="Gráfico 5" descr="Seta de linha reta">
            <a:extLst>
              <a:ext uri="{FF2B5EF4-FFF2-40B4-BE49-F238E27FC236}">
                <a16:creationId xmlns:a16="http://schemas.microsoft.com/office/drawing/2014/main" id="{85243B96-5E32-23B5-D62B-E05EC6D7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085898" y="3147733"/>
            <a:ext cx="55626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0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CODIFICANDO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9709EC88-483F-B6B0-7F69-2378FFEE3561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2D5B861E-E88F-0855-2AEA-A371B7308642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32;p37">
            <a:extLst>
              <a:ext uri="{FF2B5EF4-FFF2-40B4-BE49-F238E27FC236}">
                <a16:creationId xmlns:a16="http://schemas.microsoft.com/office/drawing/2014/main" id="{0023E514-3D44-5795-98F5-1F5359A78FC6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421009A-14E5-4A40-ABDA-71B832A30FC2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código dentro da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é executado sempre que o acionamento da função ocorre ou quando testes são solicitados.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Neste caso, estamos recebendo um evento de testes em um formato JSON com informações da nossa banda preferida. Dentro do código, esta informação é tratada e prints são fornecidos para o usuário.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final, a função retorna um dicionário com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da chamada e uma mensagem no body.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E7E8516-4E6A-F594-8C9F-D995853DB09C}"/>
              </a:ext>
            </a:extLst>
          </p:cNvPr>
          <p:cNvSpPr txBox="1"/>
          <p:nvPr/>
        </p:nvSpPr>
        <p:spPr>
          <a:xfrm>
            <a:off x="882116" y="1563194"/>
            <a:ext cx="4706051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informações sobre a banda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'Próxima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música da playlist: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'Autor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- Álbum: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Voce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esta ouvindo sua musica preferida!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652602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02E7D9-9929-5935-34B4-BDAAF7FF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EA7D"/>
                </a:solidFill>
              </a:rPr>
              <a:t>/PRÁTICA 02</a:t>
            </a:r>
            <a:br>
              <a:rPr lang="en" dirty="0"/>
            </a:br>
            <a:r>
              <a:rPr lang="en" sz="3200" dirty="0"/>
              <a:t>CRIANDO MÓDULOS ADICIONAIS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827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832511"/>
                  </p:ext>
                </p:extLst>
              </p:nvPr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428746"/>
                  </p:ext>
                </p:extLst>
              </p:nvPr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675301"/>
                  </p:ext>
                </p:extLst>
              </p:nvPr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588217"/>
                  </p:ext>
                </p:extLst>
              </p:nvPr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1718128"/>
                  </p:ext>
                </p:extLst>
              </p:nvPr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2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1DE6D46-A9CF-E140-7818-33C8BEAF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8" y="1685763"/>
            <a:ext cx="7615491" cy="27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6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evento ao lado simula uma espécie de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ou seja, 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define detalhes adicionais e atributos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cenário, estamos imaginando um fluxo onde nossa função Lambda é acionada a partir de algum tipo de evento relacionado a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Neste caso, a função recebe, como evento, o próprio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arquivo para ser analisado, tratado e manipulado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C40E828-A2CE-399E-39B4-463F5A1F0F49}"/>
              </a:ext>
            </a:extLst>
          </p:cNvPr>
          <p:cNvSpPr txBox="1"/>
          <p:nvPr/>
        </p:nvSpPr>
        <p:spPr>
          <a:xfrm>
            <a:off x="1121670" y="1458624"/>
            <a:ext cx="397771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expertsAWS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  </a:t>
            </a:r>
          </a:p>
        </p:txBody>
      </p:sp>
    </p:spTree>
    <p:extLst>
      <p:ext uri="{BB962C8B-B14F-4D97-AF65-F5344CB8AC3E}">
        <p14:creationId xmlns:p14="http://schemas.microsoft.com/office/powerpoint/2010/main" val="330986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O poder de construir aplicações sem se preocupar com servidores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836024" y="2581851"/>
            <a:ext cx="3472595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31885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MÓDULOS LOCAIS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4282270" y="127244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4443430" y="113910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4282270" y="1521242"/>
            <a:ext cx="4202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os códigos consolidados nas funções Lambda podem consumir módulos distintos da aplicação disponibilizados no diretório do projeto.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este caso, criamos um módulo chamado log.py dentro do diretório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 que, posteriormente, será importado no código Python a ser escrito na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 fundo, com essa abordagem será possível consolidar módulos específicos para as mais variadas ações. Aqui, a ideia é configurar uma função capaz de parametrizar um objeto de log do Python.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EF952A0-E4E6-B0F7-59AF-1A2F84B3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98592"/>
            <a:ext cx="2636992" cy="3003726"/>
          </a:xfrm>
          <a:prstGeom prst="roundRect">
            <a:avLst>
              <a:gd name="adj" fmla="val 11284"/>
            </a:avLst>
          </a:prstGeom>
        </p:spPr>
      </p:pic>
    </p:spTree>
    <p:extLst>
      <p:ext uri="{BB962C8B-B14F-4D97-AF65-F5344CB8AC3E}">
        <p14:creationId xmlns:p14="http://schemas.microsoft.com/office/powerpoint/2010/main" val="550361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4"/>
            <a:ext cx="7672983" cy="2743284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CONFIGURANDO LOG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96200" y="428806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57360" y="415472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2286392" y="4040681"/>
            <a:ext cx="6137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essa função, será possível fornecer um objeto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pela biblioteca logging e realizar algumas configurações personalizadas, como por exemplo, o formato da mensagem. Esta ação é interessante pois, ao invés de realizarmos “prints” em nosso código, podemos escrever logs mais profissionais e fáceis de serem analisados.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C26FDA-C683-EE3C-CDDA-87C173F14CC2}"/>
              </a:ext>
            </a:extLst>
          </p:cNvPr>
          <p:cNvSpPr txBox="1"/>
          <p:nvPr/>
        </p:nvSpPr>
        <p:spPr>
          <a:xfrm>
            <a:off x="909430" y="1296496"/>
            <a:ext cx="70541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 de log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constantes do módulo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para configuração de objeto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formatação do objeto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65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5234148" cy="163528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ADICIONAL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833096" y="305078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94256" y="291744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E8C93FA-BB95-1C21-4575-6A9BD5FFA2F5}"/>
              </a:ext>
            </a:extLst>
          </p:cNvPr>
          <p:cNvSpPr txBox="1"/>
          <p:nvPr/>
        </p:nvSpPr>
        <p:spPr>
          <a:xfrm>
            <a:off x="994256" y="1371421"/>
            <a:ext cx="4577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Função para retornar os campos 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schema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751015" y="3338279"/>
            <a:ext cx="7672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é possível consumir funções auxiliares definidas antes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permitindo assim uma construção mais sustentável e organizada do código dentro de uma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caso,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serve para retornar os campos e os tipos primitivos do evento de testes (simulação de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criado anteriormente</a:t>
            </a:r>
          </a:p>
        </p:txBody>
      </p:sp>
    </p:spTree>
    <p:extLst>
      <p:ext uri="{BB962C8B-B14F-4D97-AF65-F5344CB8AC3E}">
        <p14:creationId xmlns:p14="http://schemas.microsoft.com/office/powerpoint/2010/main" val="1635745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3"/>
            <a:ext cx="5997947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HANDLER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6896317" y="1233260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7057477" y="109991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6824016" y="1478627"/>
            <a:ext cx="223685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Nossa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a centralizadora das ações a serem executadas no ato de acionamento da função Lambda. Nela, utilizamos o módulo adicional utils/log.py para configurar um objeto logging do Python, além da função adicional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para retornar dados de acordo com nosso evento de testes.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 da definição da função, não se esqueça de realizar a importação das bibliotecas necessárias e do módulo adicional criado: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EE5C238-C21F-A7C9-12A0-89A7C302154E}"/>
              </a:ext>
            </a:extLst>
          </p:cNvPr>
          <p:cNvSpPr txBox="1"/>
          <p:nvPr/>
        </p:nvSpPr>
        <p:spPr>
          <a:xfrm>
            <a:off x="826069" y="1243049"/>
            <a:ext cx="61596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e configurando objeto de log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parâmetros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parâmetros.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atributos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possui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campos'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implement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66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2E8546-AD6D-E415-4C01-725BCA48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07A88"/>
                </a:solidFill>
              </a:rPr>
              <a:t>/PRÁTICA 03</a:t>
            </a:r>
            <a:br>
              <a:rPr lang="en" dirty="0"/>
            </a:br>
            <a:r>
              <a:rPr lang="en" sz="3200" dirty="0"/>
              <a:t>LENDO OBJETOS DO AMAZON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19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9800268"/>
                  </p:ext>
                </p:extLst>
              </p:nvPr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8278188"/>
                  </p:ext>
                </p:extLst>
              </p:nvPr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265178"/>
                  </p:ext>
                </p:extLst>
              </p:nvPr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4094824"/>
                  </p:ext>
                </p:extLst>
              </p:nvPr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851256"/>
                  </p:ext>
                </p:extLst>
              </p:nvPr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92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166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26AB46E-AB58-87D7-3AF7-679CA308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2" y="1571458"/>
            <a:ext cx="7374164" cy="29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3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79789" y="1188743"/>
            <a:ext cx="7733930" cy="345618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BUCKET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" name="Tabela 4">
            <a:extLst>
              <a:ext uri="{FF2B5EF4-FFF2-40B4-BE49-F238E27FC236}">
                <a16:creationId xmlns:a16="http://schemas.microsoft.com/office/drawing/2014/main" id="{5981CE6F-48A3-09BE-0B7B-C194F6A1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600994"/>
              </p:ext>
            </p:extLst>
          </p:nvPr>
        </p:nvGraphicFramePr>
        <p:xfrm>
          <a:off x="2521937" y="1939532"/>
          <a:ext cx="4662412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79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397961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1" dirty="0" err="1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Prefixo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data/rock-álbuns/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csv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s3://aws-experts-&lt;random&gt;-sa-east-1/&lt;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prefix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Arquivo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favoritos.csv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D809E6-B7DD-61F3-9BE9-173943FA52F1}"/>
              </a:ext>
            </a:extLst>
          </p:cNvPr>
          <p:cNvSpPr txBox="1"/>
          <p:nvPr/>
        </p:nvSpPr>
        <p:spPr>
          <a:xfrm>
            <a:off x="4752109" y="1304544"/>
            <a:ext cx="34432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Nomes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precisam de unicidade global em sua nomenclatura. Insira um valor aleatório para garantir que o nome seja único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45BE93-1D1C-2097-95FF-51F6E7B3595E}"/>
              </a:ext>
            </a:extLst>
          </p:cNvPr>
          <p:cNvSpPr txBox="1"/>
          <p:nvPr/>
        </p:nvSpPr>
        <p:spPr>
          <a:xfrm>
            <a:off x="882116" y="2223746"/>
            <a:ext cx="14190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Prefixo (folder) opcional para uma maior organização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4149352-1A34-5C38-C267-44C0900ECE38}"/>
              </a:ext>
            </a:extLst>
          </p:cNvPr>
          <p:cNvSpPr txBox="1"/>
          <p:nvPr/>
        </p:nvSpPr>
        <p:spPr>
          <a:xfrm>
            <a:off x="2433610" y="3624089"/>
            <a:ext cx="35921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banda;album;ano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Pink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Floyd;The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Dark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Side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of the Moon;1973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Guns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Roses;Appetite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for Destruction;1987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Dream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Theater;A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Dramatic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Turn of Events;2011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Pearl Jam;Ten;1991</a:t>
            </a: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519725D-D1BC-B2A8-45CB-98148B3EFF4C}"/>
              </a:ext>
            </a:extLst>
          </p:cNvPr>
          <p:cNvCxnSpPr>
            <a:endCxn id="43" idx="1"/>
          </p:cNvCxnSpPr>
          <p:nvPr/>
        </p:nvCxnSpPr>
        <p:spPr>
          <a:xfrm rot="5400000" flipH="1" flipV="1">
            <a:off x="4347926" y="1639362"/>
            <a:ext cx="462002" cy="34636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179FA77-5D60-A2CA-19EE-D5D0F4E2F54A}"/>
              </a:ext>
            </a:extLst>
          </p:cNvPr>
          <p:cNvCxnSpPr>
            <a:cxnSpLocks/>
            <a:endCxn id="46" idx="1"/>
          </p:cNvCxnSpPr>
          <p:nvPr/>
        </p:nvCxnSpPr>
        <p:spPr>
          <a:xfrm rot="5400000">
            <a:off x="2092767" y="3625803"/>
            <a:ext cx="770017" cy="88329"/>
          </a:xfrm>
          <a:prstGeom prst="bentConnector4">
            <a:avLst>
              <a:gd name="adj1" fmla="val -470"/>
              <a:gd name="adj2" fmla="val 35880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2E7FB1D-C37B-D89F-A836-6AD3BD186DF1}"/>
              </a:ext>
            </a:extLst>
          </p:cNvPr>
          <p:cNvSpPr txBox="1"/>
          <p:nvPr/>
        </p:nvSpPr>
        <p:spPr>
          <a:xfrm>
            <a:off x="6153068" y="3661103"/>
            <a:ext cx="22709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 de arquivo CSV com algumas informações sobre álbuns de bandas a ser inserido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o nome “favoritos.csv”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657AC661-06AF-82A2-5C78-4A404BEDAEC2}"/>
              </a:ext>
            </a:extLst>
          </p:cNvPr>
          <p:cNvSpPr/>
          <p:nvPr/>
        </p:nvSpPr>
        <p:spPr>
          <a:xfrm>
            <a:off x="5881689" y="3777977"/>
            <a:ext cx="144076" cy="64086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E8280D6-53FC-C462-6071-7FF912DDD6E1}"/>
              </a:ext>
            </a:extLst>
          </p:cNvPr>
          <p:cNvCxnSpPr/>
          <p:nvPr/>
        </p:nvCxnSpPr>
        <p:spPr>
          <a:xfrm flipH="1">
            <a:off x="2251364" y="2500745"/>
            <a:ext cx="2705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62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6" y="1188743"/>
            <a:ext cx="436365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5341759" y="1228673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5502919" y="10953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235214-5FAD-7E39-EB86-024FAC6C8A6B}"/>
              </a:ext>
            </a:extLst>
          </p:cNvPr>
          <p:cNvSpPr txBox="1"/>
          <p:nvPr/>
        </p:nvSpPr>
        <p:spPr>
          <a:xfrm>
            <a:off x="808062" y="1284369"/>
            <a:ext cx="423255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10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do projeto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aws-experts-dx6sdjz2j7ro-sa-east-1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lambda/input/rock_albuns.csv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</a:t>
            </a:r>
            <a:r>
              <a:rPr lang="pt-BR" sz="10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Realizando a leitura do objeto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data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5261877" y="1470516"/>
            <a:ext cx="3481609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Variáveis de controle para facilitar a referência ao objeto a ser lido dentro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Substitua essas variáveis de acordo com o nome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do objeto criado em sua conta</a:t>
            </a:r>
          </a:p>
        </p:txBody>
      </p:sp>
      <p:sp>
        <p:nvSpPr>
          <p:cNvPr id="55" name="Google Shape;950;p48">
            <a:extLst>
              <a:ext uri="{FF2B5EF4-FFF2-40B4-BE49-F238E27FC236}">
                <a16:creationId xmlns:a16="http://schemas.microsoft.com/office/drawing/2014/main" id="{E889F330-6D76-C8AF-B5E7-7E0B7A8B90EF}"/>
              </a:ext>
            </a:extLst>
          </p:cNvPr>
          <p:cNvSpPr txBox="1">
            <a:spLocks/>
          </p:cNvSpPr>
          <p:nvPr/>
        </p:nvSpPr>
        <p:spPr>
          <a:xfrm flipH="1">
            <a:off x="5261877" y="2458173"/>
            <a:ext cx="3404141" cy="6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 um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da biblioteca boto3</a:t>
            </a:r>
          </a:p>
        </p:txBody>
      </p: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09355E0D-C53B-CC35-B213-10595B0E5AC1}"/>
              </a:ext>
            </a:extLst>
          </p:cNvPr>
          <p:cNvSpPr txBox="1">
            <a:spLocks/>
          </p:cNvSpPr>
          <p:nvPr/>
        </p:nvSpPr>
        <p:spPr>
          <a:xfrm flipH="1">
            <a:off x="5261875" y="2869419"/>
            <a:ext cx="3535759" cy="48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Realiza a coleta e posterior leitura de um objeto (identificado por uma chave)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1DEAD7B-29CD-EE34-9F30-F09D8DC86057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052455" y="1920431"/>
            <a:ext cx="1209422" cy="340678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3E0CFAA5-9ED2-F601-26E9-ABE5519D18C5}"/>
              </a:ext>
            </a:extLst>
          </p:cNvPr>
          <p:cNvCxnSpPr>
            <a:cxnSpLocks/>
          </p:cNvCxnSpPr>
          <p:nvPr/>
        </p:nvCxnSpPr>
        <p:spPr>
          <a:xfrm flipV="1">
            <a:off x="3345873" y="2692613"/>
            <a:ext cx="1916004" cy="340678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AD1720BF-6B2C-D668-8A4B-08974090BADF}"/>
              </a:ext>
            </a:extLst>
          </p:cNvPr>
          <p:cNvCxnSpPr>
            <a:cxnSpLocks/>
          </p:cNvCxnSpPr>
          <p:nvPr/>
        </p:nvCxnSpPr>
        <p:spPr>
          <a:xfrm flipV="1">
            <a:off x="4657166" y="3079454"/>
            <a:ext cx="604711" cy="55043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0EB96B30-F032-6E6B-1452-1BDFE2BA0FDE}"/>
              </a:ext>
            </a:extLst>
          </p:cNvPr>
          <p:cNvSpPr txBox="1">
            <a:spLocks/>
          </p:cNvSpPr>
          <p:nvPr/>
        </p:nvSpPr>
        <p:spPr>
          <a:xfrm flipH="1">
            <a:off x="5261875" y="4620868"/>
            <a:ext cx="1503045" cy="4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800" i="1" dirty="0">
                <a:latin typeface="Consolas" panose="020B0609020204030204" pitchFamily="49" charset="0"/>
              </a:rPr>
              <a:t>Consulte a </a:t>
            </a:r>
            <a:r>
              <a:rPr lang="pt-BR" sz="800" i="1" dirty="0">
                <a:latin typeface="Consolas" panose="020B0609020204030204" pitchFamily="49" charset="0"/>
                <a:hlinkClick r:id="rId3"/>
              </a:rPr>
              <a:t>documentação</a:t>
            </a:r>
            <a:r>
              <a:rPr lang="pt-BR" sz="800" i="1" dirty="0">
                <a:latin typeface="Consolas" panose="020B0609020204030204" pitchFamily="49" charset="0"/>
              </a:rPr>
              <a:t> para mais detalhes.</a:t>
            </a:r>
          </a:p>
        </p:txBody>
      </p:sp>
      <p:sp>
        <p:nvSpPr>
          <p:cNvPr id="86" name="Google Shape;950;p48">
            <a:extLst>
              <a:ext uri="{FF2B5EF4-FFF2-40B4-BE49-F238E27FC236}">
                <a16:creationId xmlns:a16="http://schemas.microsoft.com/office/drawing/2014/main" id="{E705F9A0-B820-A28E-ADB2-2B14456F3B54}"/>
              </a:ext>
            </a:extLst>
          </p:cNvPr>
          <p:cNvSpPr txBox="1">
            <a:spLocks/>
          </p:cNvSpPr>
          <p:nvPr/>
        </p:nvSpPr>
        <p:spPr>
          <a:xfrm flipH="1">
            <a:off x="5263584" y="3271316"/>
            <a:ext cx="3535759" cy="99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utiliza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do boto3 para realizar a leitura de um objeto no s3. Este processo é feito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que, por sua vez, recebe parâmetros que identificam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o objeto de leitura</a:t>
            </a:r>
          </a:p>
        </p:txBody>
      </p:sp>
    </p:spTree>
    <p:extLst>
      <p:ext uri="{BB962C8B-B14F-4D97-AF65-F5344CB8AC3E}">
        <p14:creationId xmlns:p14="http://schemas.microsoft.com/office/powerpoint/2010/main" val="422395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CONCEITO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 definições formas desta importante arquitetura de desenvolvimento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202;p40">
            <a:extLst>
              <a:ext uri="{FF2B5EF4-FFF2-40B4-BE49-F238E27FC236}">
                <a16:creationId xmlns:a16="http://schemas.microsoft.com/office/drawing/2014/main" id="{81B19F4E-1975-0208-FD30-EF6160E660B3}"/>
              </a:ext>
            </a:extLst>
          </p:cNvPr>
          <p:cNvSpPr/>
          <p:nvPr/>
        </p:nvSpPr>
        <p:spPr>
          <a:xfrm>
            <a:off x="293676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2;p40">
            <a:extLst>
              <a:ext uri="{FF2B5EF4-FFF2-40B4-BE49-F238E27FC236}">
                <a16:creationId xmlns:a16="http://schemas.microsoft.com/office/drawing/2014/main" id="{651EB36D-1669-35F9-11FD-8797927FAD4E}"/>
              </a:ext>
            </a:extLst>
          </p:cNvPr>
          <p:cNvSpPr/>
          <p:nvPr/>
        </p:nvSpPr>
        <p:spPr>
          <a:xfrm>
            <a:off x="3169253" y="1199752"/>
            <a:ext cx="2749873" cy="197016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2;p40">
            <a:extLst>
              <a:ext uri="{FF2B5EF4-FFF2-40B4-BE49-F238E27FC236}">
                <a16:creationId xmlns:a16="http://schemas.microsoft.com/office/drawing/2014/main" id="{40BB1D73-6AAB-7582-5571-A3E972A3EC7B}"/>
              </a:ext>
            </a:extLst>
          </p:cNvPr>
          <p:cNvSpPr/>
          <p:nvPr/>
        </p:nvSpPr>
        <p:spPr>
          <a:xfrm>
            <a:off x="6044829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26;p46">
            <a:extLst>
              <a:ext uri="{FF2B5EF4-FFF2-40B4-BE49-F238E27FC236}">
                <a16:creationId xmlns:a16="http://schemas.microsoft.com/office/drawing/2014/main" id="{D8C386A0-92F6-8A22-A197-6DC023429FCA}"/>
              </a:ext>
            </a:extLst>
          </p:cNvPr>
          <p:cNvSpPr txBox="1">
            <a:spLocks/>
          </p:cNvSpPr>
          <p:nvPr/>
        </p:nvSpPr>
        <p:spPr>
          <a:xfrm>
            <a:off x="349298" y="1262164"/>
            <a:ext cx="2627658" cy="329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i="1" dirty="0"/>
              <a:t>Severless computing</a:t>
            </a:r>
            <a:r>
              <a:rPr lang="en" dirty="0"/>
              <a:t> é um modelo de computação em nuvem no qual a provedora </a:t>
            </a:r>
            <a:r>
              <a:rPr lang="en" i="1" dirty="0"/>
              <a:t>cloud</a:t>
            </a:r>
            <a:r>
              <a:rPr lang="en" dirty="0"/>
              <a:t> aloca recursos computacionais sob demanda, cuidando dos servidores por trás das aplicações. […] Neste modelo, os desenvolvedores não precisam se preocupar com planejamento de capacidade computacional, gerenciamento, manutenção, tolerância a falhas ou até mesmo escalabilidade.</a:t>
            </a:r>
            <a:endParaRPr lang="en" i="1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82BA6FD-01B7-4CCC-21BD-E4BB89E39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972B637-64D9-6186-F39C-F48279F3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C753878-2C6B-8939-A421-AE918A35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3" y="4124577"/>
            <a:ext cx="240710" cy="219686"/>
          </a:xfrm>
          <a:prstGeom prst="rect">
            <a:avLst/>
          </a:prstGeom>
        </p:spPr>
      </p:pic>
      <p:sp>
        <p:nvSpPr>
          <p:cNvPr id="20" name="Google Shape;926;p46">
            <a:extLst>
              <a:ext uri="{FF2B5EF4-FFF2-40B4-BE49-F238E27FC236}">
                <a16:creationId xmlns:a16="http://schemas.microsoft.com/office/drawing/2014/main" id="{8FD928B3-2464-346D-A191-BBB7EDCD9293}"/>
              </a:ext>
            </a:extLst>
          </p:cNvPr>
          <p:cNvSpPr txBox="1">
            <a:spLocks/>
          </p:cNvSpPr>
          <p:nvPr/>
        </p:nvSpPr>
        <p:spPr>
          <a:xfrm>
            <a:off x="757283" y="4087298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4"/>
              </a:rPr>
              <a:t>Wikipedia - Serverless</a:t>
            </a:r>
            <a:endParaRPr lang="en" sz="800" i="1" dirty="0"/>
          </a:p>
        </p:txBody>
      </p:sp>
      <p:sp>
        <p:nvSpPr>
          <p:cNvPr id="22" name="Google Shape;926;p46">
            <a:extLst>
              <a:ext uri="{FF2B5EF4-FFF2-40B4-BE49-F238E27FC236}">
                <a16:creationId xmlns:a16="http://schemas.microsoft.com/office/drawing/2014/main" id="{6933FF4F-4F24-8AB9-4E57-D638262926E5}"/>
              </a:ext>
            </a:extLst>
          </p:cNvPr>
          <p:cNvSpPr txBox="1">
            <a:spLocks/>
          </p:cNvSpPr>
          <p:nvPr/>
        </p:nvSpPr>
        <p:spPr>
          <a:xfrm>
            <a:off x="3242931" y="1262165"/>
            <a:ext cx="2627658" cy="146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Serverless é uma arquitetura onde a execução dos códigos é feita através de recursos alocados dinamicamente, ou seja, não existem um ou mais computadores específicos para execução da aplicação.</a:t>
            </a:r>
          </a:p>
        </p:txBody>
      </p:sp>
      <p:pic>
        <p:nvPicPr>
          <p:cNvPr id="23" name="Picture 8" descr="youtube-logo - APM">
            <a:extLst>
              <a:ext uri="{FF2B5EF4-FFF2-40B4-BE49-F238E27FC236}">
                <a16:creationId xmlns:a16="http://schemas.microsoft.com/office/drawing/2014/main" id="{5FE1AD55-2064-FC80-F1E0-8B0E45EA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01" y="272953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926;p46">
            <a:extLst>
              <a:ext uri="{FF2B5EF4-FFF2-40B4-BE49-F238E27FC236}">
                <a16:creationId xmlns:a16="http://schemas.microsoft.com/office/drawing/2014/main" id="{93309702-1E1D-4995-78A9-9539FE7FB982}"/>
              </a:ext>
            </a:extLst>
          </p:cNvPr>
          <p:cNvSpPr txBox="1">
            <a:spLocks/>
          </p:cNvSpPr>
          <p:nvPr/>
        </p:nvSpPr>
        <p:spPr>
          <a:xfrm>
            <a:off x="3565931" y="2690933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Serverless – Dicionário do programador</a:t>
            </a:r>
            <a:endParaRPr lang="en" sz="800" i="1" dirty="0"/>
          </a:p>
        </p:txBody>
      </p:sp>
      <p:sp>
        <p:nvSpPr>
          <p:cNvPr id="25" name="Google Shape;202;p40">
            <a:extLst>
              <a:ext uri="{FF2B5EF4-FFF2-40B4-BE49-F238E27FC236}">
                <a16:creationId xmlns:a16="http://schemas.microsoft.com/office/drawing/2014/main" id="{72096E54-930F-CE91-3015-34D76BF4DD78}"/>
              </a:ext>
            </a:extLst>
          </p:cNvPr>
          <p:cNvSpPr/>
          <p:nvPr/>
        </p:nvSpPr>
        <p:spPr>
          <a:xfrm>
            <a:off x="3169253" y="3249336"/>
            <a:ext cx="2749873" cy="142538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26;p46">
            <a:extLst>
              <a:ext uri="{FF2B5EF4-FFF2-40B4-BE49-F238E27FC236}">
                <a16:creationId xmlns:a16="http://schemas.microsoft.com/office/drawing/2014/main" id="{8E9B2EC6-047E-B0F3-F2D5-1677574972EE}"/>
              </a:ext>
            </a:extLst>
          </p:cNvPr>
          <p:cNvSpPr txBox="1">
            <a:spLocks/>
          </p:cNvSpPr>
          <p:nvPr/>
        </p:nvSpPr>
        <p:spPr>
          <a:xfrm>
            <a:off x="3243160" y="3274159"/>
            <a:ext cx="2627658" cy="91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Assim como a internet sem fio tem fios em algum lugar, a arquitetura </a:t>
            </a:r>
            <a:r>
              <a:rPr lang="en" i="1" dirty="0"/>
              <a:t>serverless</a:t>
            </a:r>
            <a:r>
              <a:rPr lang="en" dirty="0"/>
              <a:t> ainda tem servidores em algum lugar.</a:t>
            </a:r>
          </a:p>
        </p:txBody>
      </p:sp>
      <p:pic>
        <p:nvPicPr>
          <p:cNvPr id="1034" name="Picture 10" descr="IBM white logo PNG">
            <a:extLst>
              <a:ext uri="{FF2B5EF4-FFF2-40B4-BE49-F238E27FC236}">
                <a16:creationId xmlns:a16="http://schemas.microsoft.com/office/drawing/2014/main" id="{538CDE5C-891C-CCD0-03A4-CD45FD4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20" y="4344263"/>
            <a:ext cx="461822" cy="1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926;p46">
            <a:extLst>
              <a:ext uri="{FF2B5EF4-FFF2-40B4-BE49-F238E27FC236}">
                <a16:creationId xmlns:a16="http://schemas.microsoft.com/office/drawing/2014/main" id="{167E1844-44CB-C2CB-C2FF-64DEEF217D93}"/>
              </a:ext>
            </a:extLst>
          </p:cNvPr>
          <p:cNvSpPr txBox="1">
            <a:spLocks/>
          </p:cNvSpPr>
          <p:nvPr/>
        </p:nvSpPr>
        <p:spPr>
          <a:xfrm>
            <a:off x="3758563" y="4225006"/>
            <a:ext cx="2012138" cy="41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8"/>
              </a:rPr>
              <a:t>Victor Shynia – Como funciona esse tal de “Serverless”</a:t>
            </a:r>
            <a:endParaRPr lang="en" sz="800" i="1" dirty="0"/>
          </a:p>
        </p:txBody>
      </p:sp>
      <p:sp>
        <p:nvSpPr>
          <p:cNvPr id="29" name="Google Shape;926;p46">
            <a:extLst>
              <a:ext uri="{FF2B5EF4-FFF2-40B4-BE49-F238E27FC236}">
                <a16:creationId xmlns:a16="http://schemas.microsoft.com/office/drawing/2014/main" id="{CE8A6D9D-D4D1-6322-A363-87E3EBD3AE39}"/>
              </a:ext>
            </a:extLst>
          </p:cNvPr>
          <p:cNvSpPr txBox="1">
            <a:spLocks/>
          </p:cNvSpPr>
          <p:nvPr/>
        </p:nvSpPr>
        <p:spPr>
          <a:xfrm>
            <a:off x="6105936" y="1259498"/>
            <a:ext cx="2627658" cy="274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 tecnologias </a:t>
            </a:r>
            <a:r>
              <a:rPr lang="en" i="1" dirty="0"/>
              <a:t>serverless</a:t>
            </a:r>
            <a:r>
              <a:rPr lang="en" dirty="0"/>
              <a:t> contam com escalabilidade automática, alta disponibilidade integrada e um modelo de faturamento pago por utilização para aumentar a agilidade e otimizar os custos. Estas tecnologias também eliminam tarefas de gerenciamento de infraestrutura, como provisionamento de capacidade de </a:t>
            </a:r>
            <a:r>
              <a:rPr lang="en" i="1" dirty="0"/>
              <a:t>patching</a:t>
            </a:r>
            <a:r>
              <a:rPr lang="en" dirty="0"/>
              <a:t>, para que você possa se concentrar apenas em escrever códigos que atendam a seus clientes.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4A1D377-E12E-94FE-FE01-FF6F210F6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44" y="4270524"/>
            <a:ext cx="371222" cy="222114"/>
          </a:xfrm>
          <a:prstGeom prst="rect">
            <a:avLst/>
          </a:prstGeom>
        </p:spPr>
      </p:pic>
      <p:sp>
        <p:nvSpPr>
          <p:cNvPr id="31" name="Google Shape;926;p46">
            <a:extLst>
              <a:ext uri="{FF2B5EF4-FFF2-40B4-BE49-F238E27FC236}">
                <a16:creationId xmlns:a16="http://schemas.microsoft.com/office/drawing/2014/main" id="{0FB6927F-B322-4D48-3FFF-7629FE64F50A}"/>
              </a:ext>
            </a:extLst>
          </p:cNvPr>
          <p:cNvSpPr txBox="1">
            <a:spLocks/>
          </p:cNvSpPr>
          <p:nvPr/>
        </p:nvSpPr>
        <p:spPr>
          <a:xfrm>
            <a:off x="6615289" y="419042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10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ERRO NA LEITURA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8106535" cy="200387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796200" y="344469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957360" y="331135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716318" y="3650721"/>
            <a:ext cx="3446107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Aparentemente, nossa função Lambda não possui as permissões necessárias para acessar o objeto no S3. O erro principal está relacionado a negação de acesso à chamada de API realizada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D993FDE-C9D9-5F93-B29C-527A6024ABCA}"/>
              </a:ext>
            </a:extLst>
          </p:cNvPr>
          <p:cNvSpPr txBox="1"/>
          <p:nvPr/>
        </p:nvSpPr>
        <p:spPr>
          <a:xfrm>
            <a:off x="786431" y="1307485"/>
            <a:ext cx="810653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Response</a:t>
            </a:r>
            <a:endParaRPr lang="pt-BR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errorMessage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error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occurred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AccessDenied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when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calling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the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operation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200" b="1" dirty="0">
                <a:solidFill>
                  <a:srgbClr val="E53877"/>
                </a:solidFill>
                <a:latin typeface="Consolas" panose="020B0609020204030204" pitchFamily="49" charset="0"/>
              </a:rPr>
              <a:t>Access 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errorType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requestId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"3084cb04-d2e4-4e57-910d-074a10e56d62",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stackTrace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task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/lambda_function.py\",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15, in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obj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s3_client.get_object(...\n",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391,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self._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719,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raise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error_class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1" name="Gráfico 60" descr="Seta de linha reta">
            <a:extLst>
              <a:ext uri="{FF2B5EF4-FFF2-40B4-BE49-F238E27FC236}">
                <a16:creationId xmlns:a16="http://schemas.microsoft.com/office/drawing/2014/main" id="{DA871679-A51D-66FE-C64D-621D369E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21527" y="3776501"/>
            <a:ext cx="563880" cy="563880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1E57DAE3-16F7-CB7A-E833-40AE7EA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71" y="3668223"/>
            <a:ext cx="942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950;p48">
            <a:extLst>
              <a:ext uri="{FF2B5EF4-FFF2-40B4-BE49-F238E27FC236}">
                <a16:creationId xmlns:a16="http://schemas.microsoft.com/office/drawing/2014/main" id="{5ACFBEDB-7B8B-9FE9-CF8C-4AD054C7DD99}"/>
              </a:ext>
            </a:extLst>
          </p:cNvPr>
          <p:cNvSpPr txBox="1">
            <a:spLocks/>
          </p:cNvSpPr>
          <p:nvPr/>
        </p:nvSpPr>
        <p:spPr>
          <a:xfrm flipH="1">
            <a:off x="7561021" y="4179781"/>
            <a:ext cx="942974" cy="39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050" dirty="0">
                <a:latin typeface="Consolas" panose="020B0609020204030204" pitchFamily="49" charset="0"/>
              </a:rPr>
              <a:t>IAM Role</a:t>
            </a:r>
          </a:p>
        </p:txBody>
      </p:sp>
      <p:sp>
        <p:nvSpPr>
          <p:cNvPr id="94" name="Google Shape;950;p48">
            <a:extLst>
              <a:ext uri="{FF2B5EF4-FFF2-40B4-BE49-F238E27FC236}">
                <a16:creationId xmlns:a16="http://schemas.microsoft.com/office/drawing/2014/main" id="{F86A515B-FF4C-8737-D9BD-64139E1CB1BB}"/>
              </a:ext>
            </a:extLst>
          </p:cNvPr>
          <p:cNvSpPr txBox="1">
            <a:spLocks/>
          </p:cNvSpPr>
          <p:nvPr/>
        </p:nvSpPr>
        <p:spPr>
          <a:xfrm flipH="1">
            <a:off x="4727467" y="3650721"/>
            <a:ext cx="2216408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Como podemos então garantir que a nossa função Lambda, como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umserviço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AWS, consiga acessar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como outro serviço da AWS?</a:t>
            </a:r>
          </a:p>
        </p:txBody>
      </p:sp>
      <p:pic>
        <p:nvPicPr>
          <p:cNvPr id="95" name="Gráfico 94" descr="Seta de linha reta">
            <a:extLst>
              <a:ext uri="{FF2B5EF4-FFF2-40B4-BE49-F238E27FC236}">
                <a16:creationId xmlns:a16="http://schemas.microsoft.com/office/drawing/2014/main" id="{1FC2D118-FAD9-A20C-F78A-F7682084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60325" y="3818696"/>
            <a:ext cx="56388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0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(1)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5799669" y="1701295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para esta função Lambda será formada por duas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policies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: a primeira, demonstrada por este slide, é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genérica que poderá ser utilizada por todas as funções Lambda criadas a partir de agora e permite a criação de grupos de logs e a escrita de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de logs nestes grupos.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5853003" y="1500118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014163" y="136677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B1774FD-6B30-3041-87A5-4E8D279E9255}"/>
              </a:ext>
            </a:extLst>
          </p:cNvPr>
          <p:cNvSpPr txBox="1">
            <a:spLocks/>
          </p:cNvSpPr>
          <p:nvPr/>
        </p:nvSpPr>
        <p:spPr>
          <a:xfrm>
            <a:off x="6648968" y="3787601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9CAFA008-5001-0770-4B37-EA48BD95BC07}"/>
              </a:ext>
            </a:extLst>
          </p:cNvPr>
          <p:cNvSpPr txBox="1">
            <a:spLocks/>
          </p:cNvSpPr>
          <p:nvPr/>
        </p:nvSpPr>
        <p:spPr>
          <a:xfrm>
            <a:off x="6756690" y="3623652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991896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(2) –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8"/>
            <a:ext cx="7300372" cy="7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segunda parte da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será formada por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fundamental que descreve permissões de acesso à chamada de API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 para objetos CSV presentes em localidade específica. Com isso, a função Lambda que assumir esta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poderá realizar a leitura de arquivos CSV no caminho descrito.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622800" y="2654300"/>
            <a:ext cx="3413" cy="7975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54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81C176D-DB0A-4900-F900-6B088CAA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288DA"/>
                </a:solidFill>
              </a:rPr>
              <a:t>/PRÁTICA 04</a:t>
            </a:r>
            <a:br>
              <a:rPr lang="en" dirty="0"/>
            </a:br>
            <a:r>
              <a:rPr lang="en" sz="3200" dirty="0"/>
              <a:t>CONFIGURANDO GATILHO DO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2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086911"/>
                  </p:ext>
                </p:extLst>
              </p:nvPr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6120751"/>
                  </p:ext>
                </p:extLst>
              </p:nvPr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133693"/>
                  </p:ext>
                </p:extLst>
              </p:nvPr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1133764"/>
                  </p:ext>
                </p:extLst>
              </p:nvPr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2" grpId="0"/>
      <p:bldP spid="224" grpId="0"/>
      <p:bldP spid="226" grpId="0"/>
      <p:bldP spid="274" grpId="0"/>
      <p:bldP spid="70" grpId="0"/>
      <p:bldP spid="7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596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C6A9807-D068-66CF-80C6-CD09F2E8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2" y="2662187"/>
            <a:ext cx="7966799" cy="18961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AD72D6-6B68-9FEF-58EB-F52248B9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063" y="1370034"/>
            <a:ext cx="4699566" cy="12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(1) - OVERVIEW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677215" y="1183625"/>
            <a:ext cx="7746784" cy="18453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24D9CC22-5849-E891-1491-F85366CE5CA0}"/>
              </a:ext>
            </a:extLst>
          </p:cNvPr>
          <p:cNvSpPr txBox="1">
            <a:spLocks/>
          </p:cNvSpPr>
          <p:nvPr/>
        </p:nvSpPr>
        <p:spPr>
          <a:xfrm flipH="1">
            <a:off x="796200" y="1349046"/>
            <a:ext cx="7366970" cy="148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esta função Lambda necessita de basicamente três acessos principais: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logs no CloudWatch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CSV do S3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objeto JSON no S3</a:t>
            </a:r>
          </a:p>
          <a:p>
            <a:pPr marL="228600" indent="-228600">
              <a:buAutoNum type="arabicPeriod"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uma melhor organização, estas permissões estarão descritas em três diferentes políticas, sendo duas delas já utilizadas previamente neste mesmo material.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49DFA7-5E5E-1401-929F-30E79199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9" y="3501106"/>
            <a:ext cx="7677301" cy="735128"/>
          </a:xfrm>
          <a:prstGeom prst="rect">
            <a:avLst/>
          </a:prstGeom>
        </p:spPr>
      </p:pic>
      <p:sp>
        <p:nvSpPr>
          <p:cNvPr id="43" name="Google Shape;860;p39">
            <a:extLst>
              <a:ext uri="{FF2B5EF4-FFF2-40B4-BE49-F238E27FC236}">
                <a16:creationId xmlns:a16="http://schemas.microsoft.com/office/drawing/2014/main" id="{9D61AC7C-1A74-BB08-C351-AF94AC30AC97}"/>
              </a:ext>
            </a:extLst>
          </p:cNvPr>
          <p:cNvSpPr/>
          <p:nvPr/>
        </p:nvSpPr>
        <p:spPr>
          <a:xfrm>
            <a:off x="705670" y="319136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732;p37">
            <a:extLst>
              <a:ext uri="{FF2B5EF4-FFF2-40B4-BE49-F238E27FC236}">
                <a16:creationId xmlns:a16="http://schemas.microsoft.com/office/drawing/2014/main" id="{20832B9F-6263-43B2-48AB-4858EC832C85}"/>
              </a:ext>
            </a:extLst>
          </p:cNvPr>
          <p:cNvSpPr txBox="1">
            <a:spLocks/>
          </p:cNvSpPr>
          <p:nvPr/>
        </p:nvSpPr>
        <p:spPr>
          <a:xfrm>
            <a:off x="866830" y="3058022"/>
            <a:ext cx="352102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/ROLE PARA ESTA FUNÇÃO LAMBDA: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25BF67CB-209D-BA3C-CABC-D3E866A688F9}"/>
              </a:ext>
            </a:extLst>
          </p:cNvPr>
          <p:cNvSpPr txBox="1">
            <a:spLocks/>
          </p:cNvSpPr>
          <p:nvPr/>
        </p:nvSpPr>
        <p:spPr>
          <a:xfrm>
            <a:off x="662255" y="444389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25AE934E-178B-F3A0-9696-500B5AD2775B}"/>
              </a:ext>
            </a:extLst>
          </p:cNvPr>
          <p:cNvSpPr txBox="1">
            <a:spLocks/>
          </p:cNvSpPr>
          <p:nvPr/>
        </p:nvSpPr>
        <p:spPr>
          <a:xfrm>
            <a:off x="769977" y="427994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080029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ROLE IAM (2)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5442835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6281943" y="1509572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ao lado refere-se ao elemento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cloudwatch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-lambda-logs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descrita para esta função Lambda. As ações descritas nesta política permitem que funções Lambda realizem a criação de grupos de logs e a escrita de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eventos de logs em grupos com o prefixo /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aws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/lambda/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6335277" y="1308395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496437" y="117505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27B6585B-D695-259C-A48C-A3589FDFD52F}"/>
              </a:ext>
            </a:extLst>
          </p:cNvPr>
          <p:cNvSpPr txBox="1">
            <a:spLocks/>
          </p:cNvSpPr>
          <p:nvPr/>
        </p:nvSpPr>
        <p:spPr>
          <a:xfrm>
            <a:off x="6849006" y="354393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7502561B-847E-C578-24C4-FF3885E8C102}"/>
              </a:ext>
            </a:extLst>
          </p:cNvPr>
          <p:cNvSpPr txBox="1">
            <a:spLocks/>
          </p:cNvSpPr>
          <p:nvPr/>
        </p:nvSpPr>
        <p:spPr>
          <a:xfrm>
            <a:off x="6956728" y="337998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312105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(3) – S3 GET CSV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7"/>
            <a:ext cx="5735923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s3-get-csv-data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csv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leitura de todos os objetos do tipo CSV presentes no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731;p37">
            <a:extLst>
              <a:ext uri="{FF2B5EF4-FFF2-40B4-BE49-F238E27FC236}">
                <a16:creationId xmlns:a16="http://schemas.microsoft.com/office/drawing/2014/main" id="{27A6A4D7-AB08-97B7-F270-54BC9C2AEF14}"/>
              </a:ext>
            </a:extLst>
          </p:cNvPr>
          <p:cNvSpPr txBox="1">
            <a:spLocks/>
          </p:cNvSpPr>
          <p:nvPr/>
        </p:nvSpPr>
        <p:spPr>
          <a:xfrm>
            <a:off x="6898204" y="381825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5" name="Google Shape;398;p31">
            <a:extLst>
              <a:ext uri="{FF2B5EF4-FFF2-40B4-BE49-F238E27FC236}">
                <a16:creationId xmlns:a16="http://schemas.microsoft.com/office/drawing/2014/main" id="{5BF2AABD-845E-AC54-E93E-1E098B25F4EC}"/>
              </a:ext>
            </a:extLst>
          </p:cNvPr>
          <p:cNvSpPr txBox="1">
            <a:spLocks/>
          </p:cNvSpPr>
          <p:nvPr/>
        </p:nvSpPr>
        <p:spPr>
          <a:xfrm>
            <a:off x="7005926" y="365430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pic>
        <p:nvPicPr>
          <p:cNvPr id="6" name="Gráfico 5" descr="Setas de divisa">
            <a:extLst>
              <a:ext uri="{FF2B5EF4-FFF2-40B4-BE49-F238E27FC236}">
                <a16:creationId xmlns:a16="http://schemas.microsoft.com/office/drawing/2014/main" id="{50297AEC-A6A0-9049-B7DF-BBF4DE175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755" y="3850774"/>
            <a:ext cx="298449" cy="2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B644250C-8764-263B-6B53-4C7A176ED683}"/>
              </a:ext>
            </a:extLst>
          </p:cNvPr>
          <p:cNvSpPr/>
          <p:nvPr/>
        </p:nvSpPr>
        <p:spPr>
          <a:xfrm>
            <a:off x="1014062" y="1410244"/>
            <a:ext cx="3248401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7AE29584-9D23-A2ED-16D8-143B2309D432}"/>
              </a:ext>
            </a:extLst>
          </p:cNvPr>
          <p:cNvSpPr txBox="1">
            <a:spLocks/>
          </p:cNvSpPr>
          <p:nvPr/>
        </p:nvSpPr>
        <p:spPr>
          <a:xfrm flipH="1">
            <a:off x="1186865" y="1383067"/>
            <a:ext cx="307559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Tradicional</a:t>
            </a: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TRADICIONAL x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47425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entre o modelo tradicional de desenvolvimento e o modelo </a:t>
            </a:r>
            <a:r>
              <a:rPr lang="pt-BR" i="1" dirty="0" err="1"/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842;p44">
            <a:extLst>
              <a:ext uri="{FF2B5EF4-FFF2-40B4-BE49-F238E27FC236}">
                <a16:creationId xmlns:a16="http://schemas.microsoft.com/office/drawing/2014/main" id="{43B8AED9-69A4-0BFB-2F98-1F9498D92A71}"/>
              </a:ext>
            </a:extLst>
          </p:cNvPr>
          <p:cNvSpPr/>
          <p:nvPr/>
        </p:nvSpPr>
        <p:spPr>
          <a:xfrm>
            <a:off x="892142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A94AC86-F8DA-3C70-F901-4DD48A001021}"/>
              </a:ext>
            </a:extLst>
          </p:cNvPr>
          <p:cNvSpPr/>
          <p:nvPr/>
        </p:nvSpPr>
        <p:spPr>
          <a:xfrm>
            <a:off x="4782477" y="1410244"/>
            <a:ext cx="3240000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BA1E9D69-D0BC-2BC7-57F8-63279FE20F7A}"/>
              </a:ext>
            </a:extLst>
          </p:cNvPr>
          <p:cNvSpPr txBox="1">
            <a:spLocks/>
          </p:cNvSpPr>
          <p:nvPr/>
        </p:nvSpPr>
        <p:spPr>
          <a:xfrm flipH="1">
            <a:off x="4780293" y="1383067"/>
            <a:ext cx="323060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</a:t>
            </a:r>
            <a:r>
              <a:rPr lang="pt-BR" sz="18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16" name="Google Shape;842;p44">
            <a:extLst>
              <a:ext uri="{FF2B5EF4-FFF2-40B4-BE49-F238E27FC236}">
                <a16:creationId xmlns:a16="http://schemas.microsoft.com/office/drawing/2014/main" id="{C4723A36-A39D-A45E-6BCF-2CF293CCF31B}"/>
              </a:ext>
            </a:extLst>
          </p:cNvPr>
          <p:cNvSpPr/>
          <p:nvPr/>
        </p:nvSpPr>
        <p:spPr>
          <a:xfrm>
            <a:off x="7510438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2EC5414-E5BE-0293-B4B7-71C084D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2" y="1352850"/>
            <a:ext cx="438364" cy="4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lf Life Logo Png Transparent - Lambda Half Life Logo - Free Transparent  PNG Download - PNGkey">
            <a:extLst>
              <a:ext uri="{FF2B5EF4-FFF2-40B4-BE49-F238E27FC236}">
                <a16:creationId xmlns:a16="http://schemas.microsoft.com/office/drawing/2014/main" id="{9A2EA2E9-0245-E6F5-8FC3-A7D1B1293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4930" r="1192" b="2518"/>
          <a:stretch/>
        </p:blipFill>
        <p:spPr bwMode="auto">
          <a:xfrm>
            <a:off x="7632358" y="1365960"/>
            <a:ext cx="392302" cy="391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1D74D45-5A46-04FB-4644-48B9BE515F87}"/>
              </a:ext>
            </a:extLst>
          </p:cNvPr>
          <p:cNvGrpSpPr/>
          <p:nvPr/>
        </p:nvGrpSpPr>
        <p:grpSpPr>
          <a:xfrm>
            <a:off x="1201892" y="1872644"/>
            <a:ext cx="2390011" cy="349988"/>
            <a:chOff x="1201892" y="2047904"/>
            <a:chExt cx="2390011" cy="349988"/>
          </a:xfrm>
        </p:grpSpPr>
        <p:sp>
          <p:nvSpPr>
            <p:cNvPr id="20" name="Google Shape;950;p48">
              <a:extLst>
                <a:ext uri="{FF2B5EF4-FFF2-40B4-BE49-F238E27FC236}">
                  <a16:creationId xmlns:a16="http://schemas.microsoft.com/office/drawing/2014/main" id="{0A070611-8099-AE1A-B291-DCFD2002C4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Provisionamento de instância</a:t>
              </a:r>
            </a:p>
          </p:txBody>
        </p:sp>
        <p:sp>
          <p:nvSpPr>
            <p:cNvPr id="21" name="Google Shape;1194;p52">
              <a:extLst>
                <a:ext uri="{FF2B5EF4-FFF2-40B4-BE49-F238E27FC236}">
                  <a16:creationId xmlns:a16="http://schemas.microsoft.com/office/drawing/2014/main" id="{F1F74BE4-AC6F-16F8-6F12-5AF94C1FB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CB9430-3FBD-4B73-C870-0F6F35F3EE70}"/>
              </a:ext>
            </a:extLst>
          </p:cNvPr>
          <p:cNvGrpSpPr/>
          <p:nvPr/>
        </p:nvGrpSpPr>
        <p:grpSpPr>
          <a:xfrm>
            <a:off x="1201892" y="2137744"/>
            <a:ext cx="3060569" cy="349988"/>
            <a:chOff x="1201892" y="2047904"/>
            <a:chExt cx="3060569" cy="349988"/>
          </a:xfrm>
        </p:grpSpPr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FA789F00-692E-C44D-CC20-0D8B6E947DD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Atualização do Sistema Operacional</a:t>
              </a:r>
            </a:p>
          </p:txBody>
        </p:sp>
        <p:sp>
          <p:nvSpPr>
            <p:cNvPr id="28" name="Google Shape;1194;p52">
              <a:extLst>
                <a:ext uri="{FF2B5EF4-FFF2-40B4-BE49-F238E27FC236}">
                  <a16:creationId xmlns:a16="http://schemas.microsoft.com/office/drawing/2014/main" id="{A690B2C6-EB82-EA17-B2D6-857F3C0B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0421713-63DB-973E-5684-F4B55F8720A9}"/>
              </a:ext>
            </a:extLst>
          </p:cNvPr>
          <p:cNvGrpSpPr/>
          <p:nvPr/>
        </p:nvGrpSpPr>
        <p:grpSpPr>
          <a:xfrm>
            <a:off x="1201892" y="2413332"/>
            <a:ext cx="3060569" cy="349988"/>
            <a:chOff x="1201892" y="2047904"/>
            <a:chExt cx="3060569" cy="349988"/>
          </a:xfrm>
        </p:grpSpPr>
        <p:sp>
          <p:nvSpPr>
            <p:cNvPr id="30" name="Google Shape;950;p48">
              <a:extLst>
                <a:ext uri="{FF2B5EF4-FFF2-40B4-BE49-F238E27FC236}">
                  <a16:creationId xmlns:a16="http://schemas.microsoft.com/office/drawing/2014/main" id="{EDE478AB-8CAC-521B-6F9C-A698C507179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Instalação da plataforma da aplicação</a:t>
              </a:r>
            </a:p>
          </p:txBody>
        </p:sp>
        <p:sp>
          <p:nvSpPr>
            <p:cNvPr id="31" name="Google Shape;1194;p52">
              <a:extLst>
                <a:ext uri="{FF2B5EF4-FFF2-40B4-BE49-F238E27FC236}">
                  <a16:creationId xmlns:a16="http://schemas.microsoft.com/office/drawing/2014/main" id="{23A9E8B4-0B03-8305-572A-3F507D118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B1A943-431D-6902-73CE-E1EC329D5E4E}"/>
              </a:ext>
            </a:extLst>
          </p:cNvPr>
          <p:cNvGrpSpPr/>
          <p:nvPr/>
        </p:nvGrpSpPr>
        <p:grpSpPr>
          <a:xfrm>
            <a:off x="1201892" y="2700391"/>
            <a:ext cx="3060569" cy="349988"/>
            <a:chOff x="1201892" y="2047904"/>
            <a:chExt cx="3060569" cy="349988"/>
          </a:xfrm>
        </p:grpSpPr>
        <p:sp>
          <p:nvSpPr>
            <p:cNvPr id="37" name="Google Shape;950;p48">
              <a:extLst>
                <a:ext uri="{FF2B5EF4-FFF2-40B4-BE49-F238E27FC236}">
                  <a16:creationId xmlns:a16="http://schemas.microsoft.com/office/drawing/2014/main" id="{670CF402-4C28-F299-7BD8-AECE6FE0F4B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38" name="Google Shape;1194;p52">
              <a:extLst>
                <a:ext uri="{FF2B5EF4-FFF2-40B4-BE49-F238E27FC236}">
                  <a16:creationId xmlns:a16="http://schemas.microsoft.com/office/drawing/2014/main" id="{BB715ECF-3494-DA64-5580-E1A3E0787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FDC531-251A-AB31-2AA9-2A4C5EBF4BF9}"/>
              </a:ext>
            </a:extLst>
          </p:cNvPr>
          <p:cNvGrpSpPr/>
          <p:nvPr/>
        </p:nvGrpSpPr>
        <p:grpSpPr>
          <a:xfrm>
            <a:off x="1201892" y="2993837"/>
            <a:ext cx="3060569" cy="349988"/>
            <a:chOff x="1201892" y="2047904"/>
            <a:chExt cx="3060569" cy="349988"/>
          </a:xfrm>
        </p:grpSpPr>
        <p:sp>
          <p:nvSpPr>
            <p:cNvPr id="40" name="Google Shape;950;p48">
              <a:extLst>
                <a:ext uri="{FF2B5EF4-FFF2-40B4-BE49-F238E27FC236}">
                  <a16:creationId xmlns:a16="http://schemas.microsoft.com/office/drawing/2014/main" id="{1C89FF0A-9D23-C977-5E4E-20B3A81DE49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Configuração de </a:t>
              </a:r>
              <a:r>
                <a:rPr lang="pt-BR" i="1" dirty="0"/>
                <a:t>Auto </a:t>
              </a:r>
              <a:r>
                <a:rPr lang="pt-BR" i="1" dirty="0" err="1"/>
                <a:t>Scaling</a:t>
              </a:r>
              <a:r>
                <a:rPr lang="pt-BR" dirty="0"/>
                <a:t> e </a:t>
              </a:r>
              <a:r>
                <a:rPr lang="pt-BR" i="1" dirty="0" err="1"/>
                <a:t>Load</a:t>
              </a:r>
              <a:r>
                <a:rPr lang="pt-BR" i="1" dirty="0"/>
                <a:t> </a:t>
              </a:r>
              <a:r>
                <a:rPr lang="pt-BR" i="1" dirty="0" err="1"/>
                <a:t>Balancer</a:t>
              </a:r>
              <a:endParaRPr lang="pt-BR" dirty="0"/>
            </a:p>
          </p:txBody>
        </p:sp>
        <p:sp>
          <p:nvSpPr>
            <p:cNvPr id="41" name="Google Shape;1194;p52">
              <a:extLst>
                <a:ext uri="{FF2B5EF4-FFF2-40B4-BE49-F238E27FC236}">
                  <a16:creationId xmlns:a16="http://schemas.microsoft.com/office/drawing/2014/main" id="{D48ABCD1-8BE3-2E65-E83F-7A0862ACD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D22EECD-7041-1000-049D-F91416A8209D}"/>
              </a:ext>
            </a:extLst>
          </p:cNvPr>
          <p:cNvGrpSpPr/>
          <p:nvPr/>
        </p:nvGrpSpPr>
        <p:grpSpPr>
          <a:xfrm>
            <a:off x="1186865" y="3415090"/>
            <a:ext cx="3060569" cy="349988"/>
            <a:chOff x="1201892" y="2047904"/>
            <a:chExt cx="3060569" cy="349988"/>
          </a:xfrm>
        </p:grpSpPr>
        <p:sp>
          <p:nvSpPr>
            <p:cNvPr id="43" name="Google Shape;950;p48">
              <a:extLst>
                <a:ext uri="{FF2B5EF4-FFF2-40B4-BE49-F238E27FC236}">
                  <a16:creationId xmlns:a16="http://schemas.microsoft.com/office/drawing/2014/main" id="{4C47D2D4-8DDD-7565-1B8C-26313C04F8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contínuo de servidores</a:t>
              </a:r>
            </a:p>
          </p:txBody>
        </p:sp>
        <p:sp>
          <p:nvSpPr>
            <p:cNvPr id="44" name="Google Shape;1194;p52">
              <a:extLst>
                <a:ext uri="{FF2B5EF4-FFF2-40B4-BE49-F238E27FC236}">
                  <a16:creationId xmlns:a16="http://schemas.microsoft.com/office/drawing/2014/main" id="{A8E56C3D-71DD-C344-344F-1B1BCC7A6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5B0AEAB-2A44-B6D9-A61E-DAA7ED3B1181}"/>
              </a:ext>
            </a:extLst>
          </p:cNvPr>
          <p:cNvGrpSpPr/>
          <p:nvPr/>
        </p:nvGrpSpPr>
        <p:grpSpPr>
          <a:xfrm>
            <a:off x="1186865" y="3706700"/>
            <a:ext cx="3060569" cy="349988"/>
            <a:chOff x="1201892" y="2047904"/>
            <a:chExt cx="3060569" cy="349988"/>
          </a:xfrm>
        </p:grpSpPr>
        <p:sp>
          <p:nvSpPr>
            <p:cNvPr id="46" name="Google Shape;950;p48">
              <a:extLst>
                <a:ext uri="{FF2B5EF4-FFF2-40B4-BE49-F238E27FC236}">
                  <a16:creationId xmlns:a16="http://schemas.microsoft.com/office/drawing/2014/main" id="{FA71E741-A17F-8231-8627-DFBEA698195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47" name="Google Shape;1194;p52">
              <a:extLst>
                <a:ext uri="{FF2B5EF4-FFF2-40B4-BE49-F238E27FC236}">
                  <a16:creationId xmlns:a16="http://schemas.microsoft.com/office/drawing/2014/main" id="{84344298-7468-9CDC-4426-1DA46C7AB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625E680-2D93-EB83-288B-B9F63DABEF0A}"/>
              </a:ext>
            </a:extLst>
          </p:cNvPr>
          <p:cNvGrpSpPr/>
          <p:nvPr/>
        </p:nvGrpSpPr>
        <p:grpSpPr>
          <a:xfrm>
            <a:off x="4961908" y="1863794"/>
            <a:ext cx="2390011" cy="349988"/>
            <a:chOff x="1201892" y="2047904"/>
            <a:chExt cx="2390011" cy="349988"/>
          </a:xfrm>
        </p:grpSpPr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BC7457E3-0588-CF4A-4ED4-9DEDE671B7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Provisionamento de instância</a:t>
              </a:r>
            </a:p>
          </p:txBody>
        </p:sp>
        <p:sp>
          <p:nvSpPr>
            <p:cNvPr id="50" name="Google Shape;1194;p52">
              <a:extLst>
                <a:ext uri="{FF2B5EF4-FFF2-40B4-BE49-F238E27FC236}">
                  <a16:creationId xmlns:a16="http://schemas.microsoft.com/office/drawing/2014/main" id="{AF474A23-BDC5-FF5C-C5DB-9E08FB91C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ACC83824-4169-1EE8-13EE-11719E166A43}"/>
              </a:ext>
            </a:extLst>
          </p:cNvPr>
          <p:cNvGrpSpPr/>
          <p:nvPr/>
        </p:nvGrpSpPr>
        <p:grpSpPr>
          <a:xfrm>
            <a:off x="4961908" y="2128894"/>
            <a:ext cx="3060569" cy="349988"/>
            <a:chOff x="1201892" y="2047904"/>
            <a:chExt cx="3060569" cy="349988"/>
          </a:xfrm>
        </p:grpSpPr>
        <p:sp>
          <p:nvSpPr>
            <p:cNvPr id="52" name="Google Shape;950;p48">
              <a:extLst>
                <a:ext uri="{FF2B5EF4-FFF2-40B4-BE49-F238E27FC236}">
                  <a16:creationId xmlns:a16="http://schemas.microsoft.com/office/drawing/2014/main" id="{7FF9A409-D789-B949-80F4-93BEE6914B6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Atualização do Sistema Operacional</a:t>
              </a:r>
            </a:p>
          </p:txBody>
        </p:sp>
        <p:sp>
          <p:nvSpPr>
            <p:cNvPr id="53" name="Google Shape;1194;p52">
              <a:extLst>
                <a:ext uri="{FF2B5EF4-FFF2-40B4-BE49-F238E27FC236}">
                  <a16:creationId xmlns:a16="http://schemas.microsoft.com/office/drawing/2014/main" id="{D62B1E03-D611-1BA5-88C3-3B570425A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381F0F3-8C05-89A7-14D7-27FA56B3070B}"/>
              </a:ext>
            </a:extLst>
          </p:cNvPr>
          <p:cNvGrpSpPr/>
          <p:nvPr/>
        </p:nvGrpSpPr>
        <p:grpSpPr>
          <a:xfrm>
            <a:off x="4961908" y="2404482"/>
            <a:ext cx="3060569" cy="349988"/>
            <a:chOff x="1201892" y="2047904"/>
            <a:chExt cx="3060569" cy="349988"/>
          </a:xfrm>
        </p:grpSpPr>
        <p:sp>
          <p:nvSpPr>
            <p:cNvPr id="55" name="Google Shape;950;p48">
              <a:extLst>
                <a:ext uri="{FF2B5EF4-FFF2-40B4-BE49-F238E27FC236}">
                  <a16:creationId xmlns:a16="http://schemas.microsoft.com/office/drawing/2014/main" id="{E5E06099-7135-60B0-A38B-B8554CE007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Instalação da plataforma da aplicação</a:t>
              </a:r>
            </a:p>
          </p:txBody>
        </p:sp>
        <p:sp>
          <p:nvSpPr>
            <p:cNvPr id="56" name="Google Shape;1194;p52">
              <a:extLst>
                <a:ext uri="{FF2B5EF4-FFF2-40B4-BE49-F238E27FC236}">
                  <a16:creationId xmlns:a16="http://schemas.microsoft.com/office/drawing/2014/main" id="{AEB0FEC5-3337-A276-BF5F-79B7EDF52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D27DA0D-6EC9-665C-6C13-A5A2EC63E039}"/>
              </a:ext>
            </a:extLst>
          </p:cNvPr>
          <p:cNvGrpSpPr/>
          <p:nvPr/>
        </p:nvGrpSpPr>
        <p:grpSpPr>
          <a:xfrm>
            <a:off x="4961908" y="2691541"/>
            <a:ext cx="3060569" cy="349988"/>
            <a:chOff x="1201892" y="2047904"/>
            <a:chExt cx="3060569" cy="349988"/>
          </a:xfrm>
        </p:grpSpPr>
        <p:sp>
          <p:nvSpPr>
            <p:cNvPr id="58" name="Google Shape;950;p48">
              <a:extLst>
                <a:ext uri="{FF2B5EF4-FFF2-40B4-BE49-F238E27FC236}">
                  <a16:creationId xmlns:a16="http://schemas.microsoft.com/office/drawing/2014/main" id="{A59B46EA-F4A3-B680-EA99-EC5F857A1D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59" name="Google Shape;1194;p52">
              <a:extLst>
                <a:ext uri="{FF2B5EF4-FFF2-40B4-BE49-F238E27FC236}">
                  <a16:creationId xmlns:a16="http://schemas.microsoft.com/office/drawing/2014/main" id="{CAD739F6-E7D1-0DF0-19AA-B72FD5A8B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1BF1E5F4-F4EF-CAC4-2553-3A0B6CB5B1DA}"/>
              </a:ext>
            </a:extLst>
          </p:cNvPr>
          <p:cNvGrpSpPr/>
          <p:nvPr/>
        </p:nvGrpSpPr>
        <p:grpSpPr>
          <a:xfrm>
            <a:off x="4961908" y="2984987"/>
            <a:ext cx="3060569" cy="349988"/>
            <a:chOff x="1201892" y="2047904"/>
            <a:chExt cx="3060569" cy="349988"/>
          </a:xfrm>
        </p:grpSpPr>
        <p:sp>
          <p:nvSpPr>
            <p:cNvPr id="61" name="Google Shape;950;p48">
              <a:extLst>
                <a:ext uri="{FF2B5EF4-FFF2-40B4-BE49-F238E27FC236}">
                  <a16:creationId xmlns:a16="http://schemas.microsoft.com/office/drawing/2014/main" id="{651F517B-96B0-6ADD-1AC6-9A40474FE06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Configuração de 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Auto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Scaling</a:t>
              </a: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e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Load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Balancer</a:t>
              </a:r>
              <a:endParaRPr lang="pt-BR" strike="sngStrike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62" name="Google Shape;1194;p52">
              <a:extLst>
                <a:ext uri="{FF2B5EF4-FFF2-40B4-BE49-F238E27FC236}">
                  <a16:creationId xmlns:a16="http://schemas.microsoft.com/office/drawing/2014/main" id="{26AC650B-FFE7-7D62-DB53-BA64F56E1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C754C14-42B7-573F-93A5-11B18FF0BECD}"/>
              </a:ext>
            </a:extLst>
          </p:cNvPr>
          <p:cNvGrpSpPr/>
          <p:nvPr/>
        </p:nvGrpSpPr>
        <p:grpSpPr>
          <a:xfrm>
            <a:off x="4946881" y="3406240"/>
            <a:ext cx="3060569" cy="349988"/>
            <a:chOff x="1201892" y="2047904"/>
            <a:chExt cx="3060569" cy="349988"/>
          </a:xfrm>
        </p:grpSpPr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15BB5FB0-DAFB-80BE-A5DC-790E5B0870D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Monitoramento contínuo de servidores</a:t>
              </a:r>
            </a:p>
          </p:txBody>
        </p:sp>
        <p:sp>
          <p:nvSpPr>
            <p:cNvPr id="65" name="Google Shape;1194;p52">
              <a:extLst>
                <a:ext uri="{FF2B5EF4-FFF2-40B4-BE49-F238E27FC236}">
                  <a16:creationId xmlns:a16="http://schemas.microsoft.com/office/drawing/2014/main" id="{42CED95B-82EF-5465-CC84-5AAA1B2C0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6F4F0FF6-A07A-F273-F34E-4FE9388FA4FE}"/>
              </a:ext>
            </a:extLst>
          </p:cNvPr>
          <p:cNvGrpSpPr/>
          <p:nvPr/>
        </p:nvGrpSpPr>
        <p:grpSpPr>
          <a:xfrm>
            <a:off x="4946881" y="3697850"/>
            <a:ext cx="3060569" cy="349988"/>
            <a:chOff x="1201892" y="2047904"/>
            <a:chExt cx="3060569" cy="349988"/>
          </a:xfrm>
        </p:grpSpPr>
        <p:sp>
          <p:nvSpPr>
            <p:cNvPr id="67" name="Google Shape;950;p48">
              <a:extLst>
                <a:ext uri="{FF2B5EF4-FFF2-40B4-BE49-F238E27FC236}">
                  <a16:creationId xmlns:a16="http://schemas.microsoft.com/office/drawing/2014/main" id="{C003FB5F-9A2D-AF7B-5125-DF08850662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68" name="Google Shape;1194;p52">
              <a:extLst>
                <a:ext uri="{FF2B5EF4-FFF2-40B4-BE49-F238E27FC236}">
                  <a16:creationId xmlns:a16="http://schemas.microsoft.com/office/drawing/2014/main" id="{A106F56C-2F4D-4B18-0B2A-7B61BA70F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8" descr="youtube-logo - APM">
            <a:extLst>
              <a:ext uri="{FF2B5EF4-FFF2-40B4-BE49-F238E27FC236}">
                <a16:creationId xmlns:a16="http://schemas.microsoft.com/office/drawing/2014/main" id="{56E453D3-5453-C442-5D7B-AB528FE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" y="4697940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926;p46">
            <a:extLst>
              <a:ext uri="{FF2B5EF4-FFF2-40B4-BE49-F238E27FC236}">
                <a16:creationId xmlns:a16="http://schemas.microsoft.com/office/drawing/2014/main" id="{47BF3B1D-353C-0A53-AC6B-8755CA9F946D}"/>
              </a:ext>
            </a:extLst>
          </p:cNvPr>
          <p:cNvSpPr txBox="1">
            <a:spLocks/>
          </p:cNvSpPr>
          <p:nvPr/>
        </p:nvSpPr>
        <p:spPr>
          <a:xfrm>
            <a:off x="1320064" y="4666644"/>
            <a:ext cx="2337535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Fonte: Cristiano Pelizzari – Funções Lambda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868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(4) – S3 PUT JSON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6" y="3451827"/>
            <a:ext cx="7219372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s3-put-json-data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escrita de todos os objetos do tipo JSON em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FCC7A0A-04E7-1658-8F17-A326EB457581}"/>
              </a:ext>
            </a:extLst>
          </p:cNvPr>
          <p:cNvSpPr txBox="1"/>
          <p:nvPr/>
        </p:nvSpPr>
        <p:spPr>
          <a:xfrm>
            <a:off x="897429" y="1277499"/>
            <a:ext cx="675504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2335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EVENTO DE TESTE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Este evento de testes fornecido pelo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“s3-put” possui exatamente as mesmas características de um evento gerado através de uma escrita (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) de objeto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ponto, é possível entender o que 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irá receber no parâmetro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 assim que esta for acionada por uma ação de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Como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fornece informações “aleatórias” para as chaves, é preciso realizar algumas modificações para garantir testes efetivos dentro da função Lambda. Afinal, sem isso, a função não irá encontrar 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example-bucket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”, por exemplo...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7C417A-5038-BF50-B234-8221A08C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63704"/>
            <a:ext cx="4148423" cy="3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ALTERAÇÃO DE EVENTO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Essencialmente, para testes efetivos realizados na nossa função Lambda, é preciso criar um evento de teste que esteja o mais próximo possível da situação prática a ser enfrentada.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caso, é importante alterar,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as informações trazidas pelas seguintes chaves: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key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83CB3B-A40D-89FA-D0F8-81EFCEE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351396"/>
            <a:ext cx="4289959" cy="3365756"/>
          </a:xfrm>
          <a:prstGeom prst="rect">
            <a:avLst/>
          </a:prstGeom>
        </p:spPr>
      </p:pic>
      <p:pic>
        <p:nvPicPr>
          <p:cNvPr id="9" name="Gráfico 8" descr="Seta Reta">
            <a:extLst>
              <a:ext uri="{FF2B5EF4-FFF2-40B4-BE49-F238E27FC236}">
                <a16:creationId xmlns:a16="http://schemas.microsoft.com/office/drawing/2014/main" id="{F3059DBC-1AA0-BF71-B8F9-CDB6D45A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125" y="2962274"/>
            <a:ext cx="519113" cy="519113"/>
          </a:xfrm>
          <a:prstGeom prst="rect">
            <a:avLst/>
          </a:prstGeom>
        </p:spPr>
      </p:pic>
      <p:pic>
        <p:nvPicPr>
          <p:cNvPr id="53" name="Gráfico 52" descr="Seta Reta">
            <a:extLst>
              <a:ext uri="{FF2B5EF4-FFF2-40B4-BE49-F238E27FC236}">
                <a16:creationId xmlns:a16="http://schemas.microsoft.com/office/drawing/2014/main" id="{732CC957-824B-93C9-AF2A-76FD1DD8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238" y="3335279"/>
            <a:ext cx="519113" cy="519113"/>
          </a:xfrm>
          <a:prstGeom prst="rect">
            <a:avLst/>
          </a:prstGeom>
        </p:spPr>
      </p:pic>
      <p:pic>
        <p:nvPicPr>
          <p:cNvPr id="54" name="Gráfico 53" descr="Seta Reta">
            <a:extLst>
              <a:ext uri="{FF2B5EF4-FFF2-40B4-BE49-F238E27FC236}">
                <a16:creationId xmlns:a16="http://schemas.microsoft.com/office/drawing/2014/main" id="{5F22952A-F3DC-F930-5CB5-FD99B4BCB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61" y="361600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75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178377" y="404985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286099" y="388590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26A26F6-EEA9-232B-C17C-93283F865BBE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84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Detalhando agora a primeira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(localizada no arquivo lambda_function.py), um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inicializado e informações do evento de entrada são coletadas para posterior leitura e tratamento do arquivo inserido no s3.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CB592BA-BE71-C38F-EDEA-4DA2501FE903}"/>
              </a:ext>
            </a:extLst>
          </p:cNvPr>
          <p:cNvSpPr txBox="1"/>
          <p:nvPr/>
        </p:nvSpPr>
        <p:spPr>
          <a:xfrm>
            <a:off x="866830" y="1248415"/>
            <a:ext cx="55375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e configurando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 via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Extraindo dados do objeto a partir do evento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'Bucket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Objeto de entrada: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do evento.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2999299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3" y="1475234"/>
            <a:ext cx="2456992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Em seguida,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utilizado para obtenção do arquivo inserido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através do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(). 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Após isso, algumas transformações em Python são chamadas para transformar o objeto CSV em um objeto JSON aninhado (lista formada por dicionários).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014FD66-A816-C4E9-7795-E4645BF6BD32}"/>
              </a:ext>
            </a:extLst>
          </p:cNvPr>
          <p:cNvSpPr txBox="1"/>
          <p:nvPr/>
        </p:nvSpPr>
        <p:spPr>
          <a:xfrm>
            <a:off x="772305" y="1422980"/>
            <a:ext cx="54661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Realizando leitura do objeto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'Realizando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leitura do objeto CSV de entrada inserido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).split(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'Dados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entrada lidos com sucesso e transformados em lista do Python'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do objeto.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Transformando objeto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em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'Transformando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arquivo original em objeto do tipo JSON'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].split(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[{h: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h,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)}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'Objeto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JSON gerado com sucesso: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transformar conteúdo em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185885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4" y="1475233"/>
            <a:ext cx="2396159" cy="252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Por fim, na última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são definidas variáveis relacionadas a escrita do objeto JSON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é chamado para realizar a escrita do objeto JSON. Como complemento, a função retorna um código de status indicando o sucesso da operação e o próprio objeto JSON no body de retorno da requisição.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46C525-EDDC-0038-ABC5-466ABA5CCF12}"/>
              </a:ext>
            </a:extLst>
          </p:cNvPr>
          <p:cNvSpPr txBox="1"/>
          <p:nvPr/>
        </p:nvSpPr>
        <p:spPr>
          <a:xfrm>
            <a:off x="924350" y="1420039"/>
            <a:ext cx="532405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Escrevendo saída no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'Escrevendo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JSON no S3'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lambda/output/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s3_client.put_object(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'Arquivo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escrito com sucesso em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escrever dados no s3 (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30256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TRIGGER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8987" y="1188744"/>
            <a:ext cx="3688713" cy="33094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806869" y="1672574"/>
            <a:ext cx="3852221" cy="47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painel da função, clique no botão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Add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Trigger” e selecione a opção S3 no menu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dropdown</a:t>
            </a: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039F0-0DA2-6934-3DC1-592E2628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09" y="1739570"/>
            <a:ext cx="1357560" cy="3754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A3FCC2-104E-3E0C-C62E-5E79E194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41" y="1739570"/>
            <a:ext cx="1181101" cy="375495"/>
          </a:xfrm>
          <a:prstGeom prst="rect">
            <a:avLst/>
          </a:prstGeom>
        </p:spPr>
      </p:pic>
      <p:graphicFrame>
        <p:nvGraphicFramePr>
          <p:cNvPr id="46" name="Tabela 4">
            <a:extLst>
              <a:ext uri="{FF2B5EF4-FFF2-40B4-BE49-F238E27FC236}">
                <a16:creationId xmlns:a16="http://schemas.microsoft.com/office/drawing/2014/main" id="{F9A715EE-1DAD-F6E7-4730-E5E2032E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750"/>
              </p:ext>
            </p:extLst>
          </p:nvPr>
        </p:nvGraphicFramePr>
        <p:xfrm>
          <a:off x="924350" y="2487654"/>
          <a:ext cx="3305383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239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Event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Type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Prefix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Suffix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8B2ACFA6-8842-9E81-1173-705F04AE234D}"/>
              </a:ext>
            </a:extLst>
          </p:cNvPr>
          <p:cNvSpPr/>
          <p:nvPr/>
        </p:nvSpPr>
        <p:spPr>
          <a:xfrm>
            <a:off x="4863985" y="13817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32;p37">
            <a:extLst>
              <a:ext uri="{FF2B5EF4-FFF2-40B4-BE49-F238E27FC236}">
                <a16:creationId xmlns:a16="http://schemas.microsoft.com/office/drawing/2014/main" id="{0D837BB7-EA0C-1558-903E-AA68F9E615B7}"/>
              </a:ext>
            </a:extLst>
          </p:cNvPr>
          <p:cNvSpPr txBox="1">
            <a:spLocks/>
          </p:cNvSpPr>
          <p:nvPr/>
        </p:nvSpPr>
        <p:spPr>
          <a:xfrm>
            <a:off x="5025145" y="12484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6E1EBC2-81CA-9D40-89EF-05ABFADCCB8E}"/>
              </a:ext>
            </a:extLst>
          </p:cNvPr>
          <p:cNvCxnSpPr/>
          <p:nvPr/>
        </p:nvCxnSpPr>
        <p:spPr>
          <a:xfrm>
            <a:off x="3986213" y="1907381"/>
            <a:ext cx="714375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33DFBF4-AA4D-4679-618B-E4EE814B3A86}"/>
              </a:ext>
            </a:extLst>
          </p:cNvPr>
          <p:cNvCxnSpPr>
            <a:cxnSpLocks/>
          </p:cNvCxnSpPr>
          <p:nvPr/>
        </p:nvCxnSpPr>
        <p:spPr>
          <a:xfrm>
            <a:off x="4310770" y="267414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1D468B90-12F6-AF4E-C982-DB95EC59C8E4}"/>
              </a:ext>
            </a:extLst>
          </p:cNvPr>
          <p:cNvSpPr txBox="1">
            <a:spLocks/>
          </p:cNvSpPr>
          <p:nvPr/>
        </p:nvSpPr>
        <p:spPr>
          <a:xfrm flipH="1">
            <a:off x="4803268" y="248765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alvo do trigger configurado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61F5144-2AD3-EB60-8491-56C45CD1C7CD}"/>
              </a:ext>
            </a:extLst>
          </p:cNvPr>
          <p:cNvCxnSpPr>
            <a:cxnSpLocks/>
          </p:cNvCxnSpPr>
          <p:nvPr/>
        </p:nvCxnSpPr>
        <p:spPr>
          <a:xfrm>
            <a:off x="4310770" y="3048952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EFD1D162-35F9-FD53-E1D6-5F7F4E16BA96}"/>
              </a:ext>
            </a:extLst>
          </p:cNvPr>
          <p:cNvSpPr txBox="1">
            <a:spLocks/>
          </p:cNvSpPr>
          <p:nvPr/>
        </p:nvSpPr>
        <p:spPr>
          <a:xfrm flipH="1">
            <a:off x="4803268" y="2862458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Tipo de chamada para acionamento do trigger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5D01D503-BB80-31FC-1596-E900DE15DA7B}"/>
              </a:ext>
            </a:extLst>
          </p:cNvPr>
          <p:cNvCxnSpPr>
            <a:cxnSpLocks/>
          </p:cNvCxnSpPr>
          <p:nvPr/>
        </p:nvCxnSpPr>
        <p:spPr>
          <a:xfrm>
            <a:off x="4310770" y="343992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D03AEFA-0EBF-0FDD-E02F-74B2F97CC4A5}"/>
              </a:ext>
            </a:extLst>
          </p:cNvPr>
          <p:cNvSpPr txBox="1">
            <a:spLocks/>
          </p:cNvSpPr>
          <p:nvPr/>
        </p:nvSpPr>
        <p:spPr>
          <a:xfrm flipH="1">
            <a:off x="4803268" y="325343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Prefixo (diretório) dos objetos que irão acionar o trigger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E746904-FF36-7008-565A-AADAEEE429A2}"/>
              </a:ext>
            </a:extLst>
          </p:cNvPr>
          <p:cNvCxnSpPr>
            <a:cxnSpLocks/>
          </p:cNvCxnSpPr>
          <p:nvPr/>
        </p:nvCxnSpPr>
        <p:spPr>
          <a:xfrm>
            <a:off x="4312723" y="3855401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13EC61FC-C7B4-A972-1F04-54DF2267E414}"/>
              </a:ext>
            </a:extLst>
          </p:cNvPr>
          <p:cNvSpPr txBox="1">
            <a:spLocks/>
          </p:cNvSpPr>
          <p:nvPr/>
        </p:nvSpPr>
        <p:spPr>
          <a:xfrm flipH="1">
            <a:off x="4805221" y="3668907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Sufixo (extensão) dos objetos que irão acionar o trigger</a:t>
            </a:r>
          </a:p>
        </p:txBody>
      </p:sp>
    </p:spTree>
    <p:extLst>
      <p:ext uri="{BB962C8B-B14F-4D97-AF65-F5344CB8AC3E}">
        <p14:creationId xmlns:p14="http://schemas.microsoft.com/office/powerpoint/2010/main" val="873988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3D7379-B23F-A37A-053D-702C352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/PRÁTICA 05</a:t>
            </a:r>
            <a:br>
              <a:rPr lang="en" dirty="0"/>
            </a:br>
            <a:r>
              <a:rPr lang="en" sz="3200" dirty="0"/>
              <a:t>DESLIGANDO EC2 EM HORÁRIO NOTURNO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281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680879"/>
                  </p:ext>
                </p:extLst>
              </p:nvPr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617778"/>
                  </p:ext>
                </p:extLst>
              </p:nvPr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0911717"/>
                  </p:ext>
                </p:extLst>
              </p:nvPr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044588"/>
                  </p:ext>
                </p:extLst>
              </p:nvPr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619517"/>
                  </p:ext>
                </p:extLst>
              </p:nvPr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796224"/>
                  </p:ext>
                </p:extLst>
              </p:nvPr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768213"/>
                  </p:ext>
                </p:extLst>
              </p:nvPr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0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87EA2-4EC9-DEA0-BFB9-D848F627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79" y="1152152"/>
            <a:ext cx="5618138" cy="3737758"/>
          </a:xfrm>
          <a:prstGeom prst="rect">
            <a:avLst/>
          </a:prstGeom>
        </p:spPr>
      </p:pic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293677" y="1152152"/>
            <a:ext cx="2609544" cy="3737758"/>
          </a:xfrm>
          <a:prstGeom prst="roundRect">
            <a:avLst>
              <a:gd name="adj" fmla="val 6680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00684" y="1151517"/>
            <a:ext cx="2613659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Processamento de Dados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355333" y="1584272"/>
            <a:ext cx="2486925" cy="18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Entrega de notas de uma entrevista no formato </a:t>
            </a:r>
            <a:r>
              <a:rPr lang="pt-BR" dirty="0" err="1"/>
              <a:t>Markdown</a:t>
            </a:r>
            <a:r>
              <a:rPr lang="pt-BR" dirty="0"/>
              <a:t> para um </a:t>
            </a:r>
            <a:r>
              <a:rPr lang="pt-BR" dirty="0" err="1"/>
              <a:t>bucket</a:t>
            </a:r>
            <a:r>
              <a:rPr lang="pt-BR" dirty="0"/>
              <a:t> no Amazon S3. Após isso, eventos do S3 são usados para acionar vários fluxos de processamento – um para converter e persistir arquivos </a:t>
            </a:r>
            <a:r>
              <a:rPr lang="pt-BR" dirty="0" err="1"/>
              <a:t>Markdown</a:t>
            </a:r>
            <a:r>
              <a:rPr lang="pt-BR" dirty="0"/>
              <a:t> em HTML e outro para detectar e persistir o sentimento.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4A3D1AA-DD2C-05CE-A282-D4C3056B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3" y="3672534"/>
            <a:ext cx="371222" cy="222114"/>
          </a:xfrm>
          <a:prstGeom prst="rect">
            <a:avLst/>
          </a:prstGeom>
        </p:spPr>
      </p:pic>
      <p:sp>
        <p:nvSpPr>
          <p:cNvPr id="36" name="Google Shape;926;p46">
            <a:extLst>
              <a:ext uri="{FF2B5EF4-FFF2-40B4-BE49-F238E27FC236}">
                <a16:creationId xmlns:a16="http://schemas.microsoft.com/office/drawing/2014/main" id="{9BE5679B-3D4D-FEC4-7051-E3D5151B798F}"/>
              </a:ext>
            </a:extLst>
          </p:cNvPr>
          <p:cNvSpPr txBox="1">
            <a:spLocks/>
          </p:cNvSpPr>
          <p:nvPr/>
        </p:nvSpPr>
        <p:spPr>
          <a:xfrm>
            <a:off x="868228" y="359243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5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53829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402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A53D2E5-64AA-1DA0-2223-1932220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727396"/>
            <a:ext cx="3452813" cy="870709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4304364" y="1822097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4FACEB-548A-AD90-0D36-DA594813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165" y="1701040"/>
            <a:ext cx="3511835" cy="885555"/>
          </a:xfrm>
          <a:prstGeom prst="rect">
            <a:avLst/>
          </a:prstGeom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203" y="1458234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3F175A-5A28-6E46-22AA-199FAF886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35" y="2793250"/>
            <a:ext cx="7937005" cy="12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7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INSTÂNCIAS EC2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4582985" cy="13830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51015" y="275756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12175" y="26242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9508" y="2932729"/>
            <a:ext cx="7774490" cy="15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 propósito desta atividade prática, não importa as configurações atreladas à instância EC2. Basta que existam algumas instâncias ativas e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em execução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que os testes de desligamentos sejam testados.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figura acima, duas instâncias EC2 foram inicializadas na região sa-east-1 e estão com o status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Running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ideia é que, após a configuração do agendamento, estas instâncias sejam desligadas automaticamente através da função Lambda.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EFC7A-C612-43BA-4E36-218FFCA6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55" y="1328774"/>
            <a:ext cx="3899928" cy="1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53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76547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55622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desligar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instâncias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regiões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Inicializar instâncias EC2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Interromper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59BC92A-9F27-ABF7-3F18-2E43AB475935}"/>
              </a:ext>
            </a:extLst>
          </p:cNvPr>
          <p:cNvSpPr txBox="1"/>
          <p:nvPr/>
        </p:nvSpPr>
        <p:spPr>
          <a:xfrm>
            <a:off x="954401" y="1349695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ManageEC2Instances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ec2:StartInstances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ec2:StopInstances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91012" y="1889266"/>
            <a:ext cx="181535" cy="1338581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49066" y="2431473"/>
            <a:ext cx="240378" cy="1472767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D9B5BF2-E846-5B5A-F882-35591F55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5" y="4070077"/>
            <a:ext cx="6232790" cy="812151"/>
          </a:xfrm>
          <a:prstGeom prst="rect">
            <a:avLst/>
          </a:prstGeom>
        </p:spPr>
      </p:pic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6DE365D-29D3-543F-8EE4-E5836A6BE153}"/>
              </a:ext>
            </a:extLst>
          </p:cNvPr>
          <p:cNvCxnSpPr>
            <a:stCxn id="4" idx="1"/>
            <a:endCxn id="44" idx="1"/>
          </p:cNvCxnSpPr>
          <p:nvPr/>
        </p:nvCxnSpPr>
        <p:spPr>
          <a:xfrm rot="10800000" flipH="1" flipV="1">
            <a:off x="4072546" y="2558557"/>
            <a:ext cx="1476519" cy="609300"/>
          </a:xfrm>
          <a:prstGeom prst="bentConnector5">
            <a:avLst>
              <a:gd name="adj1" fmla="val 43632"/>
              <a:gd name="adj2" fmla="val 100344"/>
              <a:gd name="adj3" fmla="val 7091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388253E-EE4F-C000-337C-A78088AE3D4E}"/>
              </a:ext>
            </a:extLst>
          </p:cNvPr>
          <p:cNvSpPr/>
          <p:nvPr/>
        </p:nvSpPr>
        <p:spPr>
          <a:xfrm>
            <a:off x="763050" y="4606637"/>
            <a:ext cx="1169659" cy="26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350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realizar as ações no serviço EC2.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53A090-83F3-BE9E-A316-A684CBB0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347178"/>
            <a:ext cx="5892286" cy="34841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924350" y="4219575"/>
            <a:ext cx="5505025" cy="601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550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0077" y="401934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57799" y="385539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2D0B48B-74F3-FD14-42FD-E1E586252A33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80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9" y="1475234"/>
            <a:ext cx="257809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instâncias EC2 em execução.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282174"/>
            <a:ext cx="515954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log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ec2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todas as regiões AWS da conta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todas as regiões de uma conta AWS com o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EC2'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obtidas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no processo de listagem'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544710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todas as instâncias EC2 dentro de cada região individual com o status “em execução”. Os resultados são salvos em uma lista de instâncias.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instâncias coletada para aplicar o método stop() de modo a aplicar o encerramento da mesma.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o encerramento de instâncias EC2, caso aplicável.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664654" y="1248415"/>
            <a:ext cx="582132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cada região da AWS e inicializando um recurso específico para cada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'Iniciando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processo de interação para encerramento de instâncias'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instâncias EC2 na região com status running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ec2.instances.filter(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instance-state-name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       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a existência de instâncias em execução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instance.stop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(instance.id)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'Instância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encerrada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encerrar instância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Verificando ações realizadas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desligadas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instâncias EC2 no processo'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Nenhuma instância EC2 em execução no momento. Função finalizada.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132629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Testando expressões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crontab.guru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)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Horário UTC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0BB89-00FB-4283-5000-8FBCD319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7" y="1346431"/>
            <a:ext cx="4002111" cy="3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7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5746E9D-CE2D-58A7-EEAC-7AF97995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>
                    <a:lumMod val="75000"/>
                  </a:schemeClr>
                </a:solidFill>
              </a:rPr>
              <a:t>/PRÁTICA 06</a:t>
            </a:r>
            <a:br>
              <a:rPr lang="en" dirty="0"/>
            </a:br>
            <a:r>
              <a:rPr lang="en" sz="3200" dirty="0"/>
              <a:t>ELIMINANDO VOLUMES EBS NÃO VINCULADOS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26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369876" y="1152152"/>
            <a:ext cx="7455864" cy="463288"/>
          </a:xfrm>
          <a:prstGeom prst="roundRect">
            <a:avLst>
              <a:gd name="adj" fmla="val 26417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76884" y="1151517"/>
            <a:ext cx="1147116" cy="46392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Ingestão de Eventos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1546592" y="1121701"/>
            <a:ext cx="6272139" cy="4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Utilização de serviços </a:t>
            </a:r>
            <a:r>
              <a:rPr lang="pt-BR" i="1" dirty="0" err="1"/>
              <a:t>serverless</a:t>
            </a:r>
            <a:r>
              <a:rPr lang="pt-BR" dirty="0"/>
              <a:t> para extrair padrões de dados não estruturados em conjunto com serviços de </a:t>
            </a:r>
            <a:r>
              <a:rPr lang="pt-BR" i="1" dirty="0"/>
              <a:t>Machine Learning </a:t>
            </a:r>
            <a:r>
              <a:rPr lang="pt-BR" dirty="0"/>
              <a:t>da Amazon (</a:t>
            </a:r>
            <a:r>
              <a:rPr lang="pt-BR" dirty="0" err="1"/>
              <a:t>Rekognition</a:t>
            </a:r>
            <a:r>
              <a:rPr lang="pt-BR" dirty="0"/>
              <a:t> e </a:t>
            </a:r>
            <a:r>
              <a:rPr lang="pt-BR" dirty="0" err="1"/>
              <a:t>Comprehend</a:t>
            </a:r>
            <a:r>
              <a:rPr lang="pt-BR" dirty="0"/>
              <a:t>)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F0C46363-4240-7F60-067C-BBA579A6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" y="1813865"/>
            <a:ext cx="7448856" cy="3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>
                <a:latin typeface="Consolas" panose="020B0609020204030204" pitchFamily="49" charset="0"/>
              </a:rPr>
              <a:t>Agendar um evento via </a:t>
            </a:r>
            <a:r>
              <a:rPr lang="pt-BR" sz="1000" dirty="0" err="1">
                <a:latin typeface="Consolas" panose="020B0609020204030204" pitchFamily="49" charset="0"/>
              </a:rPr>
              <a:t>EventBridge</a:t>
            </a:r>
            <a:r>
              <a:rPr lang="pt-BR" sz="1000" dirty="0">
                <a:latin typeface="Consolas" panose="020B0609020204030204" pitchFamily="49" charset="0"/>
              </a:rPr>
              <a:t> para identificar volumes EBS não anexados a nenhuma instância e removê-los</a:t>
            </a: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4677798"/>
                  </p:ext>
                </p:extLst>
              </p:nvPr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96868"/>
                  </p:ext>
                </p:extLst>
              </p:nvPr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266662"/>
                  </p:ext>
                </p:extLst>
              </p:nvPr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045582"/>
                  </p:ext>
                </p:extLst>
              </p:nvPr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093563"/>
                  </p:ext>
                </p:extLst>
              </p:nvPr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15733"/>
                  </p:ext>
                </p:extLst>
              </p:nvPr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0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7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identificar volumes EBS não anexados a nenhuma instância e removê-los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375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762745" y="3571270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85" y="3200069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974546-7DC6-4B0B-1BC7-22E6CF01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35" y="1618056"/>
            <a:ext cx="6927850" cy="14818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1A09D4-5258-8FB9-9482-19B993BF0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450" y="3401934"/>
            <a:ext cx="5906035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51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18549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63190" y="338140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24350" y="324806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2248809" y="3139832"/>
            <a:ext cx="6175188" cy="62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Os efeitos da prática aqui consolidada apenas são visíveis quando há volumes EBS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vínculo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instâncias EC2. Assim, a função irá identificar tais volumes e eliminá-los, proporcionando, por exemplo, uma maior economia de custos em uma conta AWS.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C39DA58-A5F0-4470-C1E6-DD8D6EA66250}"/>
              </a:ext>
            </a:extLst>
          </p:cNvPr>
          <p:cNvSpPr txBox="1"/>
          <p:nvPr/>
        </p:nvSpPr>
        <p:spPr>
          <a:xfrm>
            <a:off x="720004" y="3764280"/>
            <a:ext cx="77039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“gerar” volumes EBS sem vínculo (para fins de testes), é possível criar instâncias EC2 com a opção “Delete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Termination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 configurada para “No”, permitindo assim a eliminação das instâncias e a manutenção dos volumes (os quais serão identificados e eliminados posteriormente pela função Lambda). Adicionalmente, é possível acessar a rota: “EC2 &gt; Volumes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Create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volume” para criar um volume não vinculado.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imagem acima, percebe-se a existência de 2 volumes EBS anexados à instâncias EC2 e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3 volumes sem nenhum vínculo.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Atente-se aos Ids dos volumes não vinculados para posterior validação nos logs...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925609-4BE8-691F-B3E9-D18436AB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355418"/>
            <a:ext cx="7185996" cy="15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9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</a:t>
            </a:r>
            <a:r>
              <a:rPr lang="en"/>
              <a:t>PRÁTICA </a:t>
            </a:r>
            <a:r>
              <a:rPr lang="en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81125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01404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identificar e eliminar volumes EBS não vinculados à nenhuma instância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Eliminar volumes EBS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as regiões da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volumes EBS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B90917-4863-A3C3-55F0-19B783AC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40" y="4121705"/>
            <a:ext cx="6035767" cy="76303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DAA7ED35-38F4-136D-C3F0-22A5520533CD}"/>
              </a:ext>
            </a:extLst>
          </p:cNvPr>
          <p:cNvSpPr txBox="1"/>
          <p:nvPr/>
        </p:nvSpPr>
        <p:spPr>
          <a:xfrm>
            <a:off x="1037192" y="1408189"/>
            <a:ext cx="4572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ManageEBSVolumes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ec2:DeleteVolume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55654" y="2071053"/>
            <a:ext cx="181535" cy="893512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57278" y="2581996"/>
            <a:ext cx="240378" cy="1372760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  <a:endCxn id="44" idx="1"/>
          </p:cNvCxnSpPr>
          <p:nvPr/>
        </p:nvCxnSpPr>
        <p:spPr>
          <a:xfrm rot="10800000" flipH="1" flipV="1">
            <a:off x="4037188" y="2517808"/>
            <a:ext cx="1520089" cy="750567"/>
          </a:xfrm>
          <a:prstGeom prst="bentConnector5">
            <a:avLst>
              <a:gd name="adj1" fmla="val 26431"/>
              <a:gd name="adj2" fmla="val 100077"/>
              <a:gd name="adj3" fmla="val 54429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6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C89C2F7-1324-1904-C52E-C08458FC98DC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319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8" y="1475234"/>
            <a:ext cx="2578099" cy="230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volumes EBS sem vínculo.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352024"/>
            <a:ext cx="51595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todas as regiões AWS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 AWS.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40909962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todos os volumes EBS com status “Available”, indicando assim que os mesmos existem, estão ativos, porém não vinculados à instâncias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volumes coletada para aplicar o método delete() de modo a eliminar o volume.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a eliminação de volumes EBS não vinculados.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812230" y="1389261"/>
            <a:ext cx="5404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as regiões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'Iterando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sobre 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AWS em busca de volumes EBS não vinculados'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recurso ec2 na região do loop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volumes não vinculados ('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staus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= disponível')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volumes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ec2.volumes.filter(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volumes disponíveis (não vinculados)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volumes: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ec2.Volume(volume.id)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'Identificado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v.size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GiB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vinculado'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v.delete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'Volume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deletado com sucesso'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deletar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volume.id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5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rate,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rate: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87CC72-0377-6FC6-3BBB-6BE346CE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69" y="1298027"/>
            <a:ext cx="4124270" cy="3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7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F8DADA-DAEF-5893-3B33-41F4A47E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B9B19"/>
                </a:solidFill>
              </a:rPr>
              <a:t>/PRÁTICA 07</a:t>
            </a:r>
            <a:br>
              <a:rPr lang="en" dirty="0"/>
            </a:br>
            <a:r>
              <a:rPr lang="en" sz="3200" dirty="0"/>
              <a:t>COLETANDO DADOS DO S3 E INSERINDO NO DYNAMODB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44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91;p57">
            <a:extLst>
              <a:ext uri="{FF2B5EF4-FFF2-40B4-BE49-F238E27FC236}">
                <a16:creationId xmlns:a16="http://schemas.microsoft.com/office/drawing/2014/main" id="{7E836B03-4A57-9A82-F30D-B889BC168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SERVIÇOS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i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NA AWS</a:t>
            </a:r>
            <a:endParaRPr lang="pt-BR" b="0" i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950;p48">
            <a:extLst>
              <a:ext uri="{FF2B5EF4-FFF2-40B4-BE49-F238E27FC236}">
                <a16:creationId xmlns:a16="http://schemas.microsoft.com/office/drawing/2014/main" id="{650A8ECD-BD27-B962-1BDC-168AFC8F7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a AWS oferece em termos de arquiteturas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938;p47">
            <a:extLst>
              <a:ext uri="{FF2B5EF4-FFF2-40B4-BE49-F238E27FC236}">
                <a16:creationId xmlns:a16="http://schemas.microsoft.com/office/drawing/2014/main" id="{BB2AD0FD-1109-8BA1-4E7A-7EC5C8E38594}"/>
              </a:ext>
            </a:extLst>
          </p:cNvPr>
          <p:cNvSpPr txBox="1">
            <a:spLocks/>
          </p:cNvSpPr>
          <p:nvPr/>
        </p:nvSpPr>
        <p:spPr>
          <a:xfrm>
            <a:off x="-342900" y="1425642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B9B1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B9B1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COMPUTAÇÃO</a:t>
            </a:r>
          </a:p>
        </p:txBody>
      </p:sp>
      <p:sp>
        <p:nvSpPr>
          <p:cNvPr id="19" name="Google Shape;938;p47">
            <a:extLst>
              <a:ext uri="{FF2B5EF4-FFF2-40B4-BE49-F238E27FC236}">
                <a16:creationId xmlns:a16="http://schemas.microsoft.com/office/drawing/2014/main" id="{3459BC9C-E5EB-18F9-3A73-30710AADB43D}"/>
              </a:ext>
            </a:extLst>
          </p:cNvPr>
          <p:cNvSpPr txBox="1">
            <a:spLocks/>
          </p:cNvSpPr>
          <p:nvPr/>
        </p:nvSpPr>
        <p:spPr>
          <a:xfrm>
            <a:off x="-342900" y="2549846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538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5387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INTEGRAÇÃO</a:t>
            </a:r>
          </a:p>
        </p:txBody>
      </p:sp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11F09291-5E28-FFFF-DFFD-E249D8F316A6}"/>
              </a:ext>
            </a:extLst>
          </p:cNvPr>
          <p:cNvSpPr txBox="1">
            <a:spLocks/>
          </p:cNvSpPr>
          <p:nvPr/>
        </p:nvSpPr>
        <p:spPr>
          <a:xfrm>
            <a:off x="-342900" y="3674050"/>
            <a:ext cx="3000853" cy="572701"/>
          </a:xfrm>
          <a:prstGeom prst="roundRect">
            <a:avLst>
              <a:gd name="adj" fmla="val 50000"/>
            </a:avLst>
          </a:prstGeom>
          <a:ln>
            <a:solidFill>
              <a:srgbClr val="4A6AE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4B6DE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ARMAZENAMENTO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257686-0174-04A4-9F74-E762298E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E6910341-F3DB-DBD6-0FE4-CD8A69A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8929BC62-616F-BC1A-404C-3EB1F795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691089D2-0FC2-CC31-99DD-695ED035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10F07E94-6CF1-D8C1-12B5-AE1BD48C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98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65A295F4-DF1B-6D46-901B-458D615D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2EE4E6-8D45-42D2-F6F5-1C799E9A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44BE99C-BBB0-5D71-D4C0-ED60B6F2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35" y="3483544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23EFFA8-650B-5543-78B8-01615132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72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D2FFC8D-EE48-41B1-2093-A3F6A385DF7E}"/>
              </a:ext>
            </a:extLst>
          </p:cNvPr>
          <p:cNvSpPr/>
          <p:nvPr/>
        </p:nvSpPr>
        <p:spPr>
          <a:xfrm>
            <a:off x="2601742" y="1191500"/>
            <a:ext cx="1260000" cy="1260000"/>
          </a:xfrm>
          <a:prstGeom prst="ellipse">
            <a:avLst/>
          </a:prstGeom>
          <a:noFill/>
          <a:ln>
            <a:solidFill>
              <a:srgbClr val="EB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7068938"/>
                  </p:ext>
                </p:extLst>
              </p:nvPr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3416241"/>
                  </p:ext>
                </p:extLst>
              </p:nvPr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603107"/>
                  </p:ext>
                </p:extLst>
              </p:nvPr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9002300"/>
                  </p:ext>
                </p:extLst>
              </p:nvPr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0007899"/>
                  </p:ext>
                </p:extLst>
              </p:nvPr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4617213"/>
                  </p:ext>
                </p:extLst>
              </p:nvPr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94474"/>
                  </p:ext>
                </p:extLst>
              </p:nvPr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366149"/>
                  </p:ext>
                </p:extLst>
              </p:nvPr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2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22" grpId="0"/>
      <p:bldP spid="224" grpId="0"/>
      <p:bldP spid="274" grpId="0"/>
      <p:bldP spid="6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2269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AE15640-534B-29C7-D54C-41F5E9E0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51" y="1539198"/>
            <a:ext cx="7175500" cy="1367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A5E10C-55BB-676D-F0EA-50151FD8D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733" y="2974412"/>
            <a:ext cx="5918533" cy="15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57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5407885" cy="36426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ler objeto JSON do S3, listar e criar tabelas, além de inserir registros no DynamoDB.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as demais ações são definidas, incluindo: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JSON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 e criação de tabelas no DynamoDB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Inserção de itens no DynamoDB em tabela específica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18FD7F4-E7CB-7866-A56E-F2A4F0FC92AE}"/>
              </a:ext>
            </a:extLst>
          </p:cNvPr>
          <p:cNvSpPr txBox="1"/>
          <p:nvPr/>
        </p:nvSpPr>
        <p:spPr>
          <a:xfrm>
            <a:off x="759489" y="1299716"/>
            <a:ext cx="55894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S3GetJSONData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DynamoDBManageTables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dynamodb:ListTables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dynamodb:CreateTable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dynamodb:DescribeTable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arn:aws:dynamodb:sa-east-1:596533897380:table/rock-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69953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578DFC8-F55A-9736-9D05-E913D3C24055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09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949566" cy="220653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14867" y="3528625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76027" y="339528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29048" y="3713838"/>
            <a:ext cx="4949565" cy="11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Iniciando o módulo lambda_function.py, a lógica de programação tem por início pela importação das bibliotecas, configuração dos logs e definição de variáveis que poderão, eventualmente, ser utilizadas na criação de uma tabela do DynamoDB. O modo como as variáveis são inicializadas foi pensado de modo a facilitar as chamadas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a partir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818509" y="1260109"/>
            <a:ext cx="50997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objeto de logging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para configuração da tabela no DynamoDB (em caso de criação)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5" name="Google Shape;202;p20">
            <a:extLst>
              <a:ext uri="{FF2B5EF4-FFF2-40B4-BE49-F238E27FC236}">
                <a16:creationId xmlns:a16="http://schemas.microsoft.com/office/drawing/2014/main" id="{62A7D03C-DBFE-E318-DD5B-10873CB6FA06}"/>
              </a:ext>
            </a:extLst>
          </p:cNvPr>
          <p:cNvSpPr/>
          <p:nvPr/>
        </p:nvSpPr>
        <p:spPr>
          <a:xfrm>
            <a:off x="5839479" y="1188744"/>
            <a:ext cx="2584520" cy="315389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224DA19-5360-DCC6-FA19-8682E36458AA}"/>
              </a:ext>
            </a:extLst>
          </p:cNvPr>
          <p:cNvSpPr txBox="1"/>
          <p:nvPr/>
        </p:nvSpPr>
        <p:spPr>
          <a:xfrm>
            <a:off x="5903625" y="1230362"/>
            <a:ext cx="242186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ReadCapacityUnits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WriteCapacityUnits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Google Shape;731;p37">
            <a:extLst>
              <a:ext uri="{FF2B5EF4-FFF2-40B4-BE49-F238E27FC236}">
                <a16:creationId xmlns:a16="http://schemas.microsoft.com/office/drawing/2014/main" id="{B9B89188-DFD1-ACA4-AFBC-90909BAFC1A1}"/>
              </a:ext>
            </a:extLst>
          </p:cNvPr>
          <p:cNvSpPr txBox="1">
            <a:spLocks/>
          </p:cNvSpPr>
          <p:nvPr/>
        </p:nvSpPr>
        <p:spPr>
          <a:xfrm>
            <a:off x="6991224" y="4342636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2" name="Google Shape;398;p31">
            <a:extLst>
              <a:ext uri="{FF2B5EF4-FFF2-40B4-BE49-F238E27FC236}">
                <a16:creationId xmlns:a16="http://schemas.microsoft.com/office/drawing/2014/main" id="{95EFD7EC-820C-3D1C-BB6A-42443AFED6A0}"/>
              </a:ext>
            </a:extLst>
          </p:cNvPr>
          <p:cNvSpPr txBox="1">
            <a:spLocks/>
          </p:cNvSpPr>
          <p:nvPr/>
        </p:nvSpPr>
        <p:spPr>
          <a:xfrm>
            <a:off x="6144279" y="458055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3967059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4321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3" y="1412469"/>
            <a:ext cx="2836973" cy="20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Agora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o primeiro bloco de código visa obter as informações do objeto JSON alvo de uma ação de PUT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cujo trigger da função Lambda foi configurado. Esta ação foi dividida em duas etapas no código: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Extração dos parâmetros do evento de PUT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e transformação do objeto em JSON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900950" y="1299716"/>
            <a:ext cx="520774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variáveis através do evento recebido como parâmetro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'Evento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inserção no s3 a ser tratado nesta função Lambda: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de evento na função.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'Lendo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de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189FBFB7-EE5B-7C30-2296-D236B736274B}"/>
              </a:ext>
            </a:extLst>
          </p:cNvPr>
          <p:cNvSpPr txBox="1">
            <a:spLocks/>
          </p:cNvSpPr>
          <p:nvPr/>
        </p:nvSpPr>
        <p:spPr>
          <a:xfrm>
            <a:off x="7021477" y="392551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5A80A8C5-655F-72BF-EE27-9B9A17519FAF}"/>
              </a:ext>
            </a:extLst>
          </p:cNvPr>
          <p:cNvSpPr txBox="1">
            <a:spLocks/>
          </p:cNvSpPr>
          <p:nvPr/>
        </p:nvSpPr>
        <p:spPr>
          <a:xfrm>
            <a:off x="7129199" y="376156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51742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sequência, um bloco de código extremamente importante para a dada função Lambda visa extrair o nome de todas as tabelas atualmente presentes no DynamoDB para verificar se a tabela alvo (definida pela variável TABLE_NAME) já existe.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a tabela alvo não está presente na lista de tabelas existentes, então um processo de criação é iniciado a partir das variáveis definidas na primeira parte do código. Para este processo, uma lógica de “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waiter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inserida para que posteriores ações na tabela alvo sejam feitas apenas após sua criação.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86633" y="1242637"/>
            <a:ext cx="540788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Listando tabelas do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tabelas existentes no DynamoDB'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[table.name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dynamodb.tables.all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tabelas do DynamoDB via boto3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existência da tabela rock-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criando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existente no DynamoDB. Iniciando processo de criação'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dynamodb.create_table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KeySchema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AttributeDefinitions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ProvisionedThroughput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'Aguardando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 completude da criação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table.meta.client.get_waiter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table_exists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atualizado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criar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Tabela já existe no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existe e será considerada como alvo das inserções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E1DC2A5E-DE69-A939-61F3-C26DDC01D921}"/>
              </a:ext>
            </a:extLst>
          </p:cNvPr>
          <p:cNvSpPr txBox="1">
            <a:spLocks/>
          </p:cNvSpPr>
          <p:nvPr/>
        </p:nvSpPr>
        <p:spPr>
          <a:xfrm>
            <a:off x="7333901" y="41831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5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F05B8122-99BB-0935-4843-88E0D63A43A1}"/>
              </a:ext>
            </a:extLst>
          </p:cNvPr>
          <p:cNvSpPr txBox="1">
            <a:spLocks/>
          </p:cNvSpPr>
          <p:nvPr/>
        </p:nvSpPr>
        <p:spPr>
          <a:xfrm>
            <a:off x="6510102" y="442547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252150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(5)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2"/>
            <a:ext cx="7801341" cy="375487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26557" y="1242637"/>
            <a:ext cx="738330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# Criando variáveis de controle para processo de ingestão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elementos do JSON aninhado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na tabela do 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response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table.put_item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'Registro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 com sucesso na tabela'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com falha em lista para posterior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debugging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Comunicando erro ao usuário (se aplicável)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inserir registro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Contabilizando erro e validando limite de erros estabelecido 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'Quantidade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máxima de erros alcançada 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Encerrando processo de escrita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Caso o limite não tenha sido atingido, passar para próximo item do laço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249303" y="132208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10463" y="118874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110404" y="1491915"/>
            <a:ext cx="3227145" cy="175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Uma vez garantida a existência da tabela alvo, é iniciado o processo de inserção dos itens. Para tal, um laço de repetição itera sobre cada um dos dicionários presentes na lista aninhada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inserção é feita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put_item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dynamodb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Adicionalmente, validações de inserções e tratamento de exceções foram inseridas para tornar o código sustentável.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DCEB256-42D2-019B-0EDB-3CBC7A11D7C1}"/>
              </a:ext>
            </a:extLst>
          </p:cNvPr>
          <p:cNvSpPr txBox="1">
            <a:spLocks/>
          </p:cNvSpPr>
          <p:nvPr/>
        </p:nvSpPr>
        <p:spPr>
          <a:xfrm>
            <a:off x="7005924" y="35604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6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DA24BCA5-3AE8-ACC5-F518-35C60E1F6E80}"/>
              </a:ext>
            </a:extLst>
          </p:cNvPr>
          <p:cNvSpPr txBox="1">
            <a:spLocks/>
          </p:cNvSpPr>
          <p:nvPr/>
        </p:nvSpPr>
        <p:spPr>
          <a:xfrm>
            <a:off x="7113646" y="339655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13713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(6)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7672985" cy="205579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90868" y="343177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52028" y="329843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90067" y="3596854"/>
            <a:ext cx="7733932" cy="99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fim, a última etapa da função realiza validações se as inserções foram realizadas com sucesso, mostrando diferentes mensagens de logs para diferentes cenários.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retorno da função traz consigo um código de status e os próprios dados JSON formados por uma lista de dicionários no Python.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47135" y="1306397"/>
            <a:ext cx="77768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Validando resultado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'Todos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foram inseridos com sucesso na tabela do DynamoDB'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com sucesso 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com falhas'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417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353417292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6342</TotalTime>
  <Words>16082</Words>
  <Application>Microsoft Office PowerPoint</Application>
  <PresentationFormat>Apresentação na tela (16:9)</PresentationFormat>
  <Paragraphs>1829</Paragraphs>
  <Slides>117</Slides>
  <Notes>117</Notes>
  <HiddenSlides>59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117</vt:i4>
      </vt:variant>
    </vt:vector>
  </HeadingPairs>
  <TitlesOfParts>
    <vt:vector size="137" baseType="lpstr">
      <vt:lpstr>Arial</vt:lpstr>
      <vt:lpstr>Bebas Neue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How to Code Workshop by Slidesgo</vt:lpstr>
      <vt:lpstr>EXPERTS AWS CORE SERVICES: LAMBDA</vt:lpstr>
      <vt:lpstr>ARQUITEURA SERVERLESS COM AWS LAMBDA</vt:lpstr>
      <vt:lpstr>TABLE OF CONTENTS</vt:lpstr>
      <vt:lpstr>01</vt:lpstr>
      <vt:lpstr>O CONCEITO DE SERVERLESS</vt:lpstr>
      <vt:lpstr>TRADICIONAL x SERVERLESS</vt:lpstr>
      <vt:lpstr>EXEMPLOS DE SERVERLESS NA AWS</vt:lpstr>
      <vt:lpstr>EXEMPLOS DE SERVERLESS NA AWS</vt:lpstr>
      <vt:lpstr>SERVIÇOS SERVERLESS NA AWS</vt:lpstr>
      <vt:lpstr>02</vt:lpstr>
      <vt:lpstr>CARACTERÍSTICAS DO AWS LAMBDA</vt:lpstr>
      <vt:lpstr>APLICAÇÕES DO AWS LAMBDA</vt:lpstr>
      <vt:lpstr>APLICAÇÕES DO AWS LAMBDA</vt:lpstr>
      <vt:lpstr>CUSTOS DO AWS LAMBDA</vt:lpstr>
      <vt:lpstr>O que é  NECESSÁRIO  para criar uma FUNÇÃO LAMBDA?</vt:lpstr>
      <vt:lpstr>ELEMENTOS DE UMA FUNÇÃO</vt:lpstr>
      <vt:lpstr>03</vt:lpstr>
      <vt:lpstr>CARACTERÍSTICAS DO AWS LAMBDA</vt:lpstr>
      <vt:lpstr>ELEMENTOS DO SDK BOTO3</vt:lpstr>
      <vt:lpstr>EXEMPLO DE JORNADA NO BOTO3</vt:lpstr>
      <vt:lpstr>EXEMPLO DE JORNADA NO BOTO3</vt:lpstr>
      <vt:lpstr>VAMOS TESTAR NOSSOS CONHECIMENTOS?</vt:lpstr>
      <vt:lpstr>/CHEGOU A HORA DE APRENDER NA PRÁTICA!</vt:lpstr>
      <vt:lpstr>/ANTES DE COMEÇARMOS…</vt:lpstr>
      <vt:lpstr>/SOBRE AS PRÁTICAS</vt:lpstr>
      <vt:lpstr>/SOBRE AS PRÁTICAS</vt:lpstr>
      <vt:lpstr>/PRÁTICA 01 A PRIMEIRA FUNÇÃO LAMBDA</vt:lpstr>
      <vt:lpstr>/PRÁTICA 01. PRIMEIRA FUNÇÃO LAMBDA</vt:lpstr>
      <vt:lpstr>/PRÁTICA 01. PRIMEIRA FUNÇÃO LAMBDA</vt:lpstr>
      <vt:lpstr>/PRÁTICA 01. PRIMEIRA FUNÇÃO LAMBDA</vt:lpstr>
      <vt:lpstr>/AÇÕES PRÁTICA 01. CRIANDO FUNÇÃO</vt:lpstr>
      <vt:lpstr>/AÇÕES PRÁTICA 01. ROLE PADRÃO</vt:lpstr>
      <vt:lpstr>/AÇÕES PRÁTICA 01. EVENTO DE TESTES</vt:lpstr>
      <vt:lpstr>/AÇÕES PRÁTICA 01. CODIFICANDO FUNÇÃO</vt:lpstr>
      <vt:lpstr>/PRÁTICA 02 CRIANDO MÓDULOS ADICIONAIS</vt:lpstr>
      <vt:lpstr>/PRÁTICA 02. UTILIZANDO MÓDULOS ADICIONAIS</vt:lpstr>
      <vt:lpstr>/PRÁTICA 02. UTILIZANDO MÓDULOS ADICIONAIS</vt:lpstr>
      <vt:lpstr>/PRÁTICA 02. UTILIZANDO MÓDULOS ADICIONAIS</vt:lpstr>
      <vt:lpstr>/AÇÕES PRÁTICA 02. EVENTO DE TESTES</vt:lpstr>
      <vt:lpstr>/AÇÕES PRÁTICA 02. MÓDULOS LOCAIS</vt:lpstr>
      <vt:lpstr>/AÇÕES PRÁTICA 02. CONFIGURANDO LOG</vt:lpstr>
      <vt:lpstr>/AÇÕES PRÁTICA 02. FUNÇÃO ADICIONAL</vt:lpstr>
      <vt:lpstr>/AÇÕES PRÁTICA 02. FUNÇÃO HANDLER</vt:lpstr>
      <vt:lpstr>/PRÁTICA 03 LENDO OBJETOS DO AMAZON S3</vt:lpstr>
      <vt:lpstr>/PRÁTICA 03. LENDO OBJETO DO S3</vt:lpstr>
      <vt:lpstr>/PRÁTICA 03. LENDO OBJETO DO S3</vt:lpstr>
      <vt:lpstr>/PRÁTICA 03. LENDO OBJETO DO S3</vt:lpstr>
      <vt:lpstr>/AÇÕES PRÁTICA 03. BUCKET S3</vt:lpstr>
      <vt:lpstr>/AÇÕES PRÁTICA 03. LENDO OBJETO DO S3</vt:lpstr>
      <vt:lpstr>/AÇÕES PRÁTICA 03. ERRO NA LEITURA</vt:lpstr>
      <vt:lpstr>/AÇÕES PRÁTICA 03. ROLE IAM (1) – CLOUDWATCH</vt:lpstr>
      <vt:lpstr>/AÇÕES PRÁTICA 03. ROLE IAM (2) – S3</vt:lpstr>
      <vt:lpstr>/PRÁTICA 04 CONFIGURANDO GATILHO DO S3</vt:lpstr>
      <vt:lpstr>/PRÁTICA 04. CONFIGURANDO GATILHO DO S3</vt:lpstr>
      <vt:lpstr>/PRÁTICA 04. CONFIGURANDO GATILHO DO S3</vt:lpstr>
      <vt:lpstr>/PRÁTICA 04. CONFIGURANDO GATILHO DO S3</vt:lpstr>
      <vt:lpstr>/AÇÕES PRÁTICA 04. ROLE IAM (1) - OVERVIEW</vt:lpstr>
      <vt:lpstr>/AÇÕES PRÁTICA 04. ROLE IAM (2) – CLOUDWATCH</vt:lpstr>
      <vt:lpstr>/AÇÕES PRÁTICA 04. ROLE IAM (3) – S3 GET CSV</vt:lpstr>
      <vt:lpstr>/AÇÕES PRÁTICA 04. ROLE IAM (4) – S3 PUT JSON</vt:lpstr>
      <vt:lpstr>/AÇÕES PRÁTICA 04. EVENTO DE TESTE</vt:lpstr>
      <vt:lpstr>/AÇÕES PRÁTICA 04. ALTERAÇÃO DE EVENTO</vt:lpstr>
      <vt:lpstr>/AÇÕES PRÁTICA 04. LAMBDA HANDLER (1)</vt:lpstr>
      <vt:lpstr>/AÇÕES PRÁTICA 04. LAMBDA HANDLER (2)</vt:lpstr>
      <vt:lpstr>/AÇÕES PRÁTICA 04. LAMBDA HANDLER (3)</vt:lpstr>
      <vt:lpstr>/AÇÕES PRÁTICA 04. LAMBDA HANDLER (4)</vt:lpstr>
      <vt:lpstr>/AÇÕES PRÁTICA 04. TRIGGER S3</vt:lpstr>
      <vt:lpstr>/PRÁTICA 05 DESLIGANDO EC2 EM HORÁRIO NOTURNO</vt:lpstr>
      <vt:lpstr>/PRÁTICA 05. DESLIGANDO EC2 À NOITE</vt:lpstr>
      <vt:lpstr>/PRÁTICA 05. DESLIGANDO EC2 À NOITE</vt:lpstr>
      <vt:lpstr>/PRÁTICA 05. DESLIGANDO EC2 À NOITE</vt:lpstr>
      <vt:lpstr>/AÇÕES PRÁTICA 05. INSTÂNCIAS EC2</vt:lpstr>
      <vt:lpstr>/AÇÕES PRÁTICA 05. ROLE IAM</vt:lpstr>
      <vt:lpstr>/AÇÕES PRÁTICA 05. CRIANDO FUNÇÃO</vt:lpstr>
      <vt:lpstr>/AÇÕES PRÁTICA 05. LAMBDA HANDLER (1)</vt:lpstr>
      <vt:lpstr>/AÇÕES PRÁTICA 05. LAMBDA HANDLER (2)</vt:lpstr>
      <vt:lpstr>/AÇÕES PRÁTICA 05. LAMBDA HANDLER (3)</vt:lpstr>
      <vt:lpstr>/AÇÕES PRÁTICA 05. EVENTBRIDGE TRIGGER</vt:lpstr>
      <vt:lpstr>/PRÁTICA 06 ELIMINANDO VOLUMES EBS NÃO VINCULADOS</vt:lpstr>
      <vt:lpstr>/PRÁTICA 06. VOLUMES EBS NÃO VINCULADOS</vt:lpstr>
      <vt:lpstr>/PRÁTICA 06. VOLUMES EBS NÃO VINCULADOS</vt:lpstr>
      <vt:lpstr>/PRÁTICA 06. VOLUMES EBS NÃO VINCULADOS</vt:lpstr>
      <vt:lpstr>/AÇÕES PRÁTICA 06. VOLUMES EBS</vt:lpstr>
      <vt:lpstr>/AÇÕES PRÁTICA 06. ROLE IAM</vt:lpstr>
      <vt:lpstr>/AÇÕES PRÁTICA 06. LAMBDA HANDLER (1)</vt:lpstr>
      <vt:lpstr>/AÇÕES PRÁTICA 06. LAMBDA HANDLER (2)</vt:lpstr>
      <vt:lpstr>/AÇÕES PRÁTICA 06. LAMBDA HANDLER (3)</vt:lpstr>
      <vt:lpstr>/AÇÕES PRÁTICA 06. EVENTBRIDGE TRIGGER</vt:lpstr>
      <vt:lpstr>/PRÁTICA 07 COLETANDO DADOS DO S3 E INSERINDO NO DYNAMODB</vt:lpstr>
      <vt:lpstr>/PRÁTICA 07. DO S3 PARA O DYNAMODB</vt:lpstr>
      <vt:lpstr>/PRÁTICA 07. DO S3 PARA O DYNAMODB</vt:lpstr>
      <vt:lpstr>/PRÁTICA 07. DO S3 PARA O DYNAMODB</vt:lpstr>
      <vt:lpstr>/AÇÕES PRÁTICA 07. ROLE IAM</vt:lpstr>
      <vt:lpstr>/AÇÕES PRÁTICA 07. LAMBDA HANDLER (1)</vt:lpstr>
      <vt:lpstr>/AÇÕES PRÁTICA 07. LAMBDA HANDLER (2)</vt:lpstr>
      <vt:lpstr>/AÇÕES PRÁTICA 07. LAMBDA HANDLER (3)</vt:lpstr>
      <vt:lpstr>/AÇÕES PRÁTICA 07. LAMBDA HANDLER (4)</vt:lpstr>
      <vt:lpstr>/AÇÕES PRÁTICA 07. LAMBDA HANDLER (5)</vt:lpstr>
      <vt:lpstr>/AÇÕES PRÁTICA 07. LAMBDA HANDLER (6)</vt:lpstr>
      <vt:lpstr>/AÇÕES PRÁTICA 07. TRIGGER</vt:lpstr>
      <vt:lpstr>/PRÁTICA 08 ACIONANDO LAMBDA A PARTIR DE FILA SQS</vt:lpstr>
      <vt:lpstr>/PRÁTICA 08. TRIGGER SQS</vt:lpstr>
      <vt:lpstr>/PRÁTICA 08. TRIGGER SQS</vt:lpstr>
      <vt:lpstr>/PRÁTICA 08. TRIGGER SQS</vt:lpstr>
      <vt:lpstr>/AÇÕES PRÁTICA 08. FILA SQS</vt:lpstr>
      <vt:lpstr>/AÇÕES PRÁTICA 08. EC2 + SCRIPTS (1)</vt:lpstr>
      <vt:lpstr>/AÇÕES PRÁTICA 08. EC2 + SCRIPTS (2)</vt:lpstr>
      <vt:lpstr>/AÇÕES PRÁTICA 08. EC2 + SCRIPTS (3)</vt:lpstr>
      <vt:lpstr>/AÇÕES PRÁTICA 08. EC2 + SCRIPTS (4)</vt:lpstr>
      <vt:lpstr>/AÇÕES PRÁTICA 08. ROLE IAM</vt:lpstr>
      <vt:lpstr>/AÇÕES PRÁTICA 08. LAMBDA HANDLER (1)</vt:lpstr>
      <vt:lpstr>/AÇÕES PRÁTICA 08. LAMBDA HANDLER (2)</vt:lpstr>
      <vt:lpstr>/AÇÕES PRÁTICA 08. LAMBDA HANDLER (3)</vt:lpstr>
      <vt:lpstr>/AÇÕES PRÁTICA 08. TRIGGER SQS</vt:lpstr>
      <vt:lpstr>/AÇÕES PRÁTICA 08. SCRIPT “PUT” SQS</vt:lpstr>
      <vt:lpstr>VALEU!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95</cp:revision>
  <dcterms:modified xsi:type="dcterms:W3CDTF">2022-07-05T02:11:49Z</dcterms:modified>
</cp:coreProperties>
</file>